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59" r:id="rId5"/>
    <p:sldId id="455" r:id="rId6"/>
    <p:sldId id="457" r:id="rId7"/>
    <p:sldId id="458" r:id="rId8"/>
    <p:sldId id="460" r:id="rId9"/>
    <p:sldId id="473" r:id="rId10"/>
    <p:sldId id="474" r:id="rId11"/>
    <p:sldId id="462" r:id="rId12"/>
    <p:sldId id="468" r:id="rId13"/>
    <p:sldId id="463" r:id="rId14"/>
    <p:sldId id="464" r:id="rId15"/>
    <p:sldId id="465" r:id="rId16"/>
    <p:sldId id="466" r:id="rId17"/>
    <p:sldId id="469" r:id="rId18"/>
    <p:sldId id="472" r:id="rId19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D2D20A"/>
    <a:srgbClr val="FFFFCC"/>
    <a:srgbClr val="7B7806"/>
    <a:srgbClr val="FFFF66"/>
    <a:srgbClr val="1F49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6766" autoAdjust="0"/>
  </p:normalViewPr>
  <p:slideViewPr>
    <p:cSldViewPr>
      <p:cViewPr>
        <p:scale>
          <a:sx n="100" d="100"/>
          <a:sy n="100" d="100"/>
        </p:scale>
        <p:origin x="3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74" y="-90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DA5EEE-76DF-4DEA-8328-CA9CD7CC24C0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4275"/>
            <a:ext cx="3032125" cy="465138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4275"/>
            <a:ext cx="3032125" cy="465138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82D17B-53F0-46E1-BB8C-1876295CF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76B8A4-A9C2-4CF1-A93F-3F420C3ACEF0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3738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3538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4275"/>
            <a:ext cx="3032125" cy="465138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4275"/>
            <a:ext cx="3032125" cy="465138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9A5C7E-22C9-4522-A789-CE111AF72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2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A3AC7-6A7D-48FA-8C6D-1B258E4741D1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6D37-C77C-476B-8A14-0E053A84CA15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993D-57DF-45F5-BABE-DCA38631A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04D6-F992-4FF2-8F9A-55204EDA59E1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E7AE-4D8F-4C4D-BC6C-78BE58287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29EB-9B5C-41D6-AC61-FD442184EE2B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7E1B-4454-492B-8477-07ECEAD9C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0EC9-66D6-443B-8D16-7E23F2EC0D8D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5C7D-B658-486F-9359-F97EFF5A3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2F20A-4807-448C-A6A8-2780C855191F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D697-4318-4AF6-AAF5-AA7729817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A46E-5689-4C08-BD7C-51A71599D8DF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5BFC-0A8E-4BEB-9442-10B810F0F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2A5E-05EC-4D4F-A9CF-10330F69DACE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44D9-5B06-47EF-B290-27E264AB1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C15C-2869-454D-BD39-A0648032BB18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9FEE-30A5-4D21-9E97-2672819F9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4F7D-1710-445C-AFC3-6A6222654642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E254-71C2-4AF3-BDE6-0A5A21E2B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76600" y="6400800"/>
            <a:ext cx="5867400" cy="381000"/>
          </a:xfrm>
          <a:prstGeom prst="rect">
            <a:avLst/>
          </a:prstGeom>
          <a:solidFill>
            <a:srgbClr val="794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NOAA CMSP Data and Tools Team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2EA8-0F47-4572-951C-18A236540946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36C0-3267-494B-B730-697102836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10A34E-E866-4B3B-8CC7-1AB3ECBDF512}" type="datetimeFigureOut">
              <a:rPr lang="en-US"/>
              <a:pPr>
                <a:defRPr/>
              </a:pPr>
              <a:t>5/2/2012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0864E-BC4A-46A1-B461-AF490B383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pecialprojects.nos.noaa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19" Type="http://schemas.openxmlformats.org/officeDocument/2006/relationships/image" Target="../media/image47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2.png"/><Relationship Id="rId7" Type="http://schemas.openxmlformats.org/officeDocument/2006/relationships/hyperlink" Target="http://egisws02.nos.noaa.gov/cmspgisdataregistry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90600" y="990600"/>
            <a:ext cx="7620000" cy="61370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>
              <a:buNone/>
              <a:defRPr/>
            </a:pPr>
            <a:r>
              <a:rPr lang="en-US" sz="4000" b="1" dirty="0" smtClean="0">
                <a:latin typeface="+mj-lt"/>
              </a:rPr>
              <a:t>On-line Mapping Services and Custom ESI Web Applications</a:t>
            </a:r>
            <a:endParaRPr lang="en-US" sz="4000" b="1" dirty="0">
              <a:solidFill>
                <a:schemeClr val="bg2">
                  <a:lumMod val="90000"/>
                </a:schemeClr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sz="2000" dirty="0" smtClean="0">
              <a:solidFill>
                <a:schemeClr val="bg2">
                  <a:lumMod val="90000"/>
                </a:schemeClr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sz="2000" dirty="0" smtClean="0">
              <a:solidFill>
                <a:schemeClr val="bg2">
                  <a:lumMod val="90000"/>
                </a:schemeClr>
              </a:solidFill>
              <a:latin typeface="Comic Sans MS" pitchFamily="66" charset="0"/>
              <a:cs typeface="Arial" charset="0"/>
            </a:endParaRPr>
          </a:p>
          <a:p>
            <a:pPr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Robby Wilson, Chief, Spatial Information Technology </a:t>
            </a: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NOAA/NOS Special Projects </a:t>
            </a:r>
          </a:p>
          <a:p>
            <a:pPr>
              <a:buNone/>
              <a:defRPr/>
            </a:pPr>
            <a:r>
              <a:rPr lang="en-US" sz="2000" dirty="0" smtClean="0">
                <a:latin typeface="+mj-lt"/>
                <a:cs typeface="Arial" charset="0"/>
              </a:rPr>
              <a:t>May 2, 2012</a:t>
            </a: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buNone/>
              <a:defRPr/>
            </a:pPr>
            <a:r>
              <a:rPr lang="en-US" sz="2000" dirty="0" smtClean="0">
                <a:latin typeface="+mj-lt"/>
                <a:cs typeface="Arial" charset="0"/>
              </a:rPr>
              <a:t>Silver Spring, MD. 20910</a:t>
            </a:r>
          </a:p>
          <a:p>
            <a:pPr>
              <a:buNone/>
              <a:defRPr/>
            </a:pPr>
            <a:endParaRPr lang="en-US" sz="1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US" sz="3200" dirty="0">
              <a:solidFill>
                <a:schemeClr val="bg2">
                  <a:lumMod val="90000"/>
                </a:schemeClr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3286125"/>
            <a:ext cx="16764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mic Sans MS" pitchFamily="66" charset="0"/>
                <a:cs typeface="Arial" charset="0"/>
              </a:rPr>
              <a:t>Main web site (home page)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0" y="5281613"/>
            <a:ext cx="1662113" cy="738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mic Sans MS" pitchFamily="66" charset="0"/>
                <a:cs typeface="Arial" charset="0"/>
              </a:rPr>
              <a:t>Full Metadata</a:t>
            </a:r>
          </a:p>
          <a:p>
            <a:pPr>
              <a:defRPr/>
            </a:pPr>
            <a:r>
              <a:rPr lang="en-US" sz="1400" dirty="0">
                <a:latin typeface="Comic Sans MS" pitchFamily="66" charset="0"/>
                <a:cs typeface="Arial" charset="0"/>
              </a:rPr>
              <a:t> record points to WAF (html, xml)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3124200" y="3200400"/>
            <a:ext cx="213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REST/SOAP </a:t>
            </a:r>
            <a:r>
              <a:rPr lang="en-US" sz="1400" dirty="0">
                <a:solidFill>
                  <a:schemeClr val="bg1"/>
                </a:solidFill>
                <a:latin typeface="Comic Sans MS" pitchFamily="66" charset="0"/>
              </a:rPr>
              <a:t>Services (ArcMap, ArcGIS.com, 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ArcGIS JavaScript)</a:t>
            </a:r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5105400" y="3256002"/>
            <a:ext cx="190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WMS,WCS,WFS (WMS_Capabilities) 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5638800"/>
            <a:ext cx="1447800" cy="30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mic Sans MS" pitchFamily="66" charset="0"/>
                <a:cs typeface="Arial" charset="0"/>
              </a:rPr>
              <a:t>Data download</a:t>
            </a:r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3048000" y="557278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View RNC </a:t>
            </a:r>
            <a:r>
              <a:rPr lang="en-US" sz="1400" dirty="0">
                <a:solidFill>
                  <a:schemeClr val="bg1"/>
                </a:solidFill>
                <a:latin typeface="Comic Sans MS" pitchFamily="66" charset="0"/>
              </a:rPr>
              <a:t>as 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“single” </a:t>
            </a:r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mic Sans MS" pitchFamily="66" charset="0"/>
              </a:rPr>
              <a:t>service in ArcGIS.com</a:t>
            </a: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1687513" y="5638800"/>
            <a:ext cx="598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KML</a:t>
            </a:r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2209800"/>
            <a:ext cx="1339850" cy="30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mic Sans MS" pitchFamily="66" charset="0"/>
                <a:cs typeface="Arial" charset="0"/>
              </a:rPr>
              <a:t>Metadata lite </a:t>
            </a:r>
          </a:p>
        </p:txBody>
      </p:sp>
      <p:sp>
        <p:nvSpPr>
          <p:cNvPr id="20" name="Down Arrow 19"/>
          <p:cNvSpPr/>
          <p:nvPr/>
        </p:nvSpPr>
        <p:spPr>
          <a:xfrm flipH="1">
            <a:off x="8229600" y="2286000"/>
            <a:ext cx="412750" cy="633413"/>
          </a:xfrm>
          <a:prstGeom prst="downArrow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  <a:effectLst>
            <a:outerShdw dist="50800" dir="18900000" algn="b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254000"/>
            <a:ext cx="82296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 Raster Navigational Charts in Data 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charset="0"/>
              </a:rPr>
              <a:t>Registry  </a:t>
            </a:r>
          </a:p>
        </p:txBody>
      </p:sp>
      <p:pic>
        <p:nvPicPr>
          <p:cNvPr id="22" name="Picture 9" descr="C:\Documents and Settings\robert.wilson\Desktop\2011 Cool GIS PIX\RNC_websit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072" y="1219200"/>
            <a:ext cx="2165328" cy="186841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3" name="Picture 11" descr="C:\Documents and Settings\robert.wilson\Desktop\2011 Cool GIS PIX\RNC_R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95400"/>
            <a:ext cx="1483190" cy="18288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4" name="Picture 10" descr="C:\Documents and Settings\robert.wilson\Desktop\2011 Cool GIS PIX\RNC_WMSpix.png"/>
          <p:cNvPicPr>
            <a:picLocks noChangeAspect="1" noChangeArrowheads="1"/>
          </p:cNvPicPr>
          <p:nvPr/>
        </p:nvPicPr>
        <p:blipFill>
          <a:blip r:embed="rId5" cstate="print"/>
          <a:srcRect r="5263"/>
          <a:stretch>
            <a:fillRect/>
          </a:stretch>
        </p:blipFill>
        <p:spPr bwMode="auto">
          <a:xfrm>
            <a:off x="5181600" y="2133600"/>
            <a:ext cx="1086174" cy="9906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5" name="Picture 7" descr="C:\Documents and Settings\robert.wilson\Desktop\2011 Cool GIS PIX\RNC_metadata_l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7653" y="1143000"/>
            <a:ext cx="3963947" cy="9144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6" name="Picture 4" descr="C:\Documents and Settings\robert.wilson\Desktop\2011 Cool GIS PIX\RNC_KM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1" y="4175125"/>
            <a:ext cx="1851014" cy="131127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050" name="Picture 2" descr="C:\Documents and Settings\robert.wilson\Desktop\2011 Cool GIS PIX\RNC_arcgisonlinepi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1198" y="4191000"/>
            <a:ext cx="1948002" cy="12954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7" name="Picture 5" descr="C:\Documents and Settings\robert.wilson\Desktop\2011 Cool GIS PIX\RNC_datadownloa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114800"/>
            <a:ext cx="1835150" cy="141525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9" name="Picture 8" descr="C:\Documents and Settings\robert.wilson\Desktop\2011 Cool GIS PIX\RNC_FGDCmetadata.png"/>
          <p:cNvPicPr>
            <a:picLocks noChangeAspect="1" noChangeArrowheads="1"/>
          </p:cNvPicPr>
          <p:nvPr/>
        </p:nvPicPr>
        <p:blipFill>
          <a:blip r:embed="rId10" cstate="print"/>
          <a:srcRect r="22984"/>
          <a:stretch>
            <a:fillRect/>
          </a:stretch>
        </p:blipFill>
        <p:spPr bwMode="auto">
          <a:xfrm>
            <a:off x="7162800" y="3048000"/>
            <a:ext cx="1905000" cy="19812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Supports a Data “mash-up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charset="0"/>
              </a:rPr>
              <a:t>”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in ArcGIS Online  </a:t>
            </a:r>
            <a:endParaRPr lang="en-US" sz="32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9459" name="Picture 2" descr="C:\Documents and Settings\robert.wilson\Desktop\CMSP mashup pix of SF.png"/>
          <p:cNvPicPr>
            <a:picLocks noChangeAspect="1" noChangeArrowheads="1"/>
          </p:cNvPicPr>
          <p:nvPr/>
        </p:nvPicPr>
        <p:blipFill>
          <a:blip r:embed="rId2" cstate="print"/>
          <a:srcRect r="7706"/>
          <a:stretch>
            <a:fillRect/>
          </a:stretch>
        </p:blipFill>
        <p:spPr bwMode="auto">
          <a:xfrm>
            <a:off x="1323975" y="1152525"/>
            <a:ext cx="73533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648200"/>
            <a:ext cx="914400" cy="769441"/>
          </a:xfrm>
          <a:prstGeom prst="rect">
            <a:avLst/>
          </a:prstGeom>
          <a:solidFill>
            <a:srgbClr val="FFFFCC">
              <a:alpha val="3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724400"/>
            <a:ext cx="1600200" cy="83099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Multiple data layers are packaged and grouped into a single service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2362200"/>
            <a:ext cx="914400" cy="1323439"/>
          </a:xfrm>
          <a:prstGeom prst="rect">
            <a:avLst/>
          </a:prstGeom>
          <a:solidFill>
            <a:srgbClr val="FFFFCC">
              <a:alpha val="3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sp>
        <p:nvSpPr>
          <p:cNvPr id="10" name="Right Arrow 9"/>
          <p:cNvSpPr/>
          <p:nvPr/>
        </p:nvSpPr>
        <p:spPr>
          <a:xfrm flipH="1">
            <a:off x="2133600" y="4953000"/>
            <a:ext cx="3810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bert.wilson\Desktop\2011 Cool GIS PIX\CMSP_mashup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026" y="1143000"/>
            <a:ext cx="4445174" cy="2438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32" name="Picture 8" descr="C:\Documents and Settings\robert.wilson\Desktop\2011 Cool GIS PIX\marinecadastre.png"/>
          <p:cNvPicPr>
            <a:picLocks noChangeAspect="1" noChangeArrowheads="1"/>
          </p:cNvPicPr>
          <p:nvPr/>
        </p:nvPicPr>
        <p:blipFill>
          <a:blip r:embed="rId3" cstate="print"/>
          <a:srcRect l="21835" r="19939"/>
          <a:stretch>
            <a:fillRect/>
          </a:stretch>
        </p:blipFill>
        <p:spPr bwMode="auto">
          <a:xfrm>
            <a:off x="6858000" y="4035566"/>
            <a:ext cx="1981544" cy="20604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85800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90600" y="76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NOAA PORE: </a:t>
            </a:r>
            <a:r>
              <a:rPr lang="en-US" sz="32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ublish </a:t>
            </a:r>
            <a:r>
              <a:rPr lang="en-US" sz="32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nce </a:t>
            </a:r>
            <a:r>
              <a:rPr lang="en-US" sz="32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en-US" sz="32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verywhere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Documents and Settings\robert.wilson\Desktop\2011 Cool GIS PIX\UN_RasterCHarts_geoportal.png"/>
          <p:cNvPicPr>
            <a:picLocks noChangeAspect="1" noChangeArrowheads="1"/>
          </p:cNvPicPr>
          <p:nvPr/>
        </p:nvPicPr>
        <p:blipFill>
          <a:blip r:embed="rId4" cstate="print"/>
          <a:srcRect b="4295"/>
          <a:stretch>
            <a:fillRect/>
          </a:stretch>
        </p:blipFill>
        <p:spPr bwMode="auto">
          <a:xfrm>
            <a:off x="5473943" y="1143000"/>
            <a:ext cx="3441457" cy="26910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8" name="Picture 4" descr="C:\Documents and Settings\robert.wilson\Desktop\2011 Cool GIS PIX\NOAA Geoplatform_maps que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652268"/>
            <a:ext cx="2458246" cy="26302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31" name="Picture 7" descr="C:\Documents and Settings\robert.wilson\Desktop\2011 Cool GIS PIX\oregonmarinema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2931" y="3810000"/>
            <a:ext cx="3368869" cy="2169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sz="3200" b="1" dirty="0" smtClean="0"/>
              <a:t>Migrate NOAA Data to oceans.data.gov</a:t>
            </a:r>
            <a:endParaRPr lang="en-US" sz="3200" b="1" dirty="0"/>
          </a:p>
        </p:txBody>
      </p:sp>
      <p:pic>
        <p:nvPicPr>
          <p:cNvPr id="1029" name="Picture 5" descr="C:\Documents and Settings\robert.wilson\Desktop\2011 Cool GIS PIX\CMSP_cover2.png"/>
          <p:cNvPicPr>
            <a:picLocks noChangeAspect="1" noChangeArrowheads="1"/>
          </p:cNvPicPr>
          <p:nvPr/>
        </p:nvPicPr>
        <p:blipFill>
          <a:blip r:embed="rId2" cstate="print"/>
          <a:srcRect b="49602"/>
          <a:stretch>
            <a:fillRect/>
          </a:stretch>
        </p:blipFill>
        <p:spPr bwMode="auto">
          <a:xfrm>
            <a:off x="1066800" y="4552408"/>
            <a:ext cx="3200400" cy="12387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 descr="C:\Documents and Settings\robert.wilson\Desktop\2011 Cool GIS PIX\CMSP_frontpage.png"/>
          <p:cNvPicPr>
            <a:picLocks noChangeAspect="1" noChangeArrowheads="1"/>
          </p:cNvPicPr>
          <p:nvPr/>
        </p:nvPicPr>
        <p:blipFill>
          <a:blip r:embed="rId3" cstate="print"/>
          <a:srcRect r="2326"/>
          <a:stretch>
            <a:fillRect/>
          </a:stretch>
        </p:blipFill>
        <p:spPr bwMode="auto">
          <a:xfrm>
            <a:off x="1066800" y="1143000"/>
            <a:ext cx="3200400" cy="34348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5504532" y="5943600"/>
            <a:ext cx="3247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CC"/>
                </a:solidFill>
                <a:latin typeface="Calibri" pitchFamily="34" charset="0"/>
              </a:rPr>
              <a:t>http://www.data.gov/communities/ocean</a:t>
            </a:r>
            <a:endParaRPr lang="en-US" sz="1400" dirty="0">
              <a:solidFill>
                <a:srgbClr val="FFFFCC"/>
              </a:solidFill>
              <a:latin typeface="Calibri" pitchFamily="34" charset="0"/>
            </a:endParaRPr>
          </a:p>
        </p:txBody>
      </p:sp>
      <p:cxnSp>
        <p:nvCxnSpPr>
          <p:cNvPr id="60" name="Elbow Connector 59"/>
          <p:cNvCxnSpPr/>
          <p:nvPr/>
        </p:nvCxnSpPr>
        <p:spPr>
          <a:xfrm>
            <a:off x="3733800" y="1905000"/>
            <a:ext cx="2133600" cy="1828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>
            <a:off x="3810000" y="2895600"/>
            <a:ext cx="2895600" cy="2438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3886200" y="3200400"/>
            <a:ext cx="2971800" cy="2514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3810000" y="2971800"/>
            <a:ext cx="2362200" cy="152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Documents and Settings\robert.wilson\Desktop\2011 Cool GIS PIX\ocean.data.govpix2.png"/>
          <p:cNvPicPr>
            <a:picLocks noChangeAspect="1" noChangeArrowheads="1"/>
          </p:cNvPicPr>
          <p:nvPr/>
        </p:nvPicPr>
        <p:blipFill>
          <a:blip r:embed="rId4" cstate="print"/>
          <a:srcRect r="2145"/>
          <a:stretch>
            <a:fillRect/>
          </a:stretch>
        </p:blipFill>
        <p:spPr bwMode="auto">
          <a:xfrm>
            <a:off x="5867400" y="3962400"/>
            <a:ext cx="2362200" cy="1964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68" name="Elbow Connector 67"/>
          <p:cNvCxnSpPr/>
          <p:nvPr/>
        </p:nvCxnSpPr>
        <p:spPr>
          <a:xfrm flipV="1">
            <a:off x="3810000" y="3429000"/>
            <a:ext cx="2133600" cy="914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robert.wilson\Desktop\2011 Cool GIS PIX\ocean.data.govpix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143000"/>
            <a:ext cx="2362200" cy="28834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572000" y="3124200"/>
            <a:ext cx="1143000" cy="533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75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81075"/>
          </a:xfrm>
        </p:spPr>
        <p:txBody>
          <a:bodyPr/>
          <a:lstStyle/>
          <a:p>
            <a:r>
              <a:rPr lang="en-US" sz="3200" b="1" dirty="0" smtClean="0">
                <a:ea typeface="ＭＳ Ｐゴシック"/>
                <a:cs typeface="ＭＳ Ｐゴシック"/>
              </a:rPr>
              <a:t>FY12 Web Metrics for CMSP Data Registry</a:t>
            </a:r>
          </a:p>
        </p:txBody>
      </p:sp>
      <p:pic>
        <p:nvPicPr>
          <p:cNvPr id="21507" name="Picture 5" descr="C:\Documents and Settings\robert.wilson\Desktop\CMSP Web Stats\by_searchphrases.png"/>
          <p:cNvPicPr>
            <a:picLocks noChangeAspect="1" noChangeArrowheads="1"/>
          </p:cNvPicPr>
          <p:nvPr/>
        </p:nvPicPr>
        <p:blipFill>
          <a:blip r:embed="rId2" cstate="print"/>
          <a:srcRect l="12527" t="13301" r="11673" b="27586"/>
          <a:stretch>
            <a:fillRect/>
          </a:stretch>
        </p:blipFill>
        <p:spPr bwMode="auto">
          <a:xfrm>
            <a:off x="990600" y="2514600"/>
            <a:ext cx="362902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Documents and Settings\robert.wilson\Desktop\CMSP Web Stats\bycountry.png"/>
          <p:cNvPicPr>
            <a:picLocks noChangeAspect="1" noChangeArrowheads="1"/>
          </p:cNvPicPr>
          <p:nvPr/>
        </p:nvPicPr>
        <p:blipFill>
          <a:blip r:embed="rId3" cstate="print"/>
          <a:srcRect l="17332" r="20000" b="44614"/>
          <a:stretch>
            <a:fillRect/>
          </a:stretch>
        </p:blipFill>
        <p:spPr bwMode="auto">
          <a:xfrm>
            <a:off x="5694363" y="1066800"/>
            <a:ext cx="32480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Documents and Settings\robert.wilson\Desktop\CMSP Web Stats\bysearchengines.png"/>
          <p:cNvPicPr>
            <a:picLocks noChangeAspect="1" noChangeArrowheads="1"/>
          </p:cNvPicPr>
          <p:nvPr/>
        </p:nvPicPr>
        <p:blipFill>
          <a:blip r:embed="rId4" cstate="print"/>
          <a:srcRect l="7204" t="16666" r="3468" b="26666"/>
          <a:stretch>
            <a:fillRect/>
          </a:stretch>
        </p:blipFill>
        <p:spPr bwMode="auto">
          <a:xfrm>
            <a:off x="1030288" y="5151438"/>
            <a:ext cx="399891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C:\Documents and Settings\robert.wilson\Desktop\CMSP Web Stats\SUMbyMonthlyDirectories.png"/>
          <p:cNvPicPr>
            <a:picLocks noChangeAspect="1" noChangeArrowheads="1"/>
          </p:cNvPicPr>
          <p:nvPr/>
        </p:nvPicPr>
        <p:blipFill>
          <a:blip r:embed="rId5" cstate="print"/>
          <a:srcRect l="5002" t="19853" r="56982" b="47060"/>
          <a:stretch>
            <a:fillRect/>
          </a:stretch>
        </p:blipFill>
        <p:spPr bwMode="auto">
          <a:xfrm>
            <a:off x="990600" y="1155700"/>
            <a:ext cx="29416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C:\Documents and Settings\robert.wilson\Desktop\CMSP Web Stats\ispsv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8200" y="3190875"/>
            <a:ext cx="2844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054100" y="2057400"/>
            <a:ext cx="2451100" cy="15398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sz="400" dirty="0"/>
          </a:p>
        </p:txBody>
      </p:sp>
      <p:sp>
        <p:nvSpPr>
          <p:cNvPr id="35" name="TextBox 34"/>
          <p:cNvSpPr txBox="1"/>
          <p:nvPr/>
        </p:nvSpPr>
        <p:spPr>
          <a:xfrm>
            <a:off x="3581400" y="3003550"/>
            <a:ext cx="644525" cy="23018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4343400" y="5791200"/>
            <a:ext cx="387350" cy="1841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sz="600" dirty="0"/>
          </a:p>
        </p:txBody>
      </p:sp>
      <p:sp>
        <p:nvSpPr>
          <p:cNvPr id="37" name="TextBox 36"/>
          <p:cNvSpPr txBox="1"/>
          <p:nvPr/>
        </p:nvSpPr>
        <p:spPr>
          <a:xfrm>
            <a:off x="5807075" y="2116138"/>
            <a:ext cx="3032125" cy="153987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sz="400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0" y="4800600"/>
            <a:ext cx="2516188" cy="15398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sz="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59488" y="3505200"/>
            <a:ext cx="1484312" cy="27622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sz="1200" dirty="0"/>
          </a:p>
        </p:txBody>
      </p:sp>
      <p:pic>
        <p:nvPicPr>
          <p:cNvPr id="21518" name="Picture 10" descr="C:\Documents and Settings\robert.wilson\Desktop\CMSP Web Stats\#ofHITS.png"/>
          <p:cNvPicPr>
            <a:picLocks noChangeAspect="1" noChangeArrowheads="1"/>
          </p:cNvPicPr>
          <p:nvPr/>
        </p:nvPicPr>
        <p:blipFill>
          <a:blip r:embed="rId7" cstate="print"/>
          <a:srcRect l="17561" t="19949" r="18820" b="35010"/>
          <a:stretch>
            <a:fillRect/>
          </a:stretch>
        </p:blipFill>
        <p:spPr bwMode="auto">
          <a:xfrm>
            <a:off x="990600" y="4038600"/>
            <a:ext cx="380523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066800" y="4495800"/>
            <a:ext cx="3611563" cy="36988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077200" cy="981075"/>
          </a:xfrm>
        </p:spPr>
        <p:txBody>
          <a:bodyPr/>
          <a:lstStyle/>
          <a:p>
            <a:r>
              <a:rPr lang="en-US" sz="3200" b="1" dirty="0" smtClean="0">
                <a:ea typeface="ＭＳ Ｐゴシック"/>
                <a:cs typeface="ＭＳ Ｐゴシック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7696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Leveraging data to web mapping services </a:t>
            </a:r>
          </a:p>
          <a:p>
            <a:pPr>
              <a:tabLst>
                <a:tab pos="231775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Improves data sharing and coordination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 	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Easily consumable by GIS and non-GIS users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 	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Light weight technology and leverages off Cloud services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 	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Provides access to “authoritative” source data </a:t>
            </a:r>
          </a:p>
          <a:p>
            <a:pPr>
              <a:tabLst>
                <a:tab pos="231775" algn="l"/>
              </a:tabLst>
              <a:defRPr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Supports user defined data mash-ups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143000" y="5648325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FFCC"/>
                </a:solidFill>
                <a:latin typeface="Lucida Handwriting" pitchFamily="66" charset="0"/>
              </a:rPr>
              <a:t>If you’re not doing something different you’re not doing anything at all…  					         Edward </a:t>
            </a:r>
            <a:r>
              <a:rPr lang="en-US" sz="1400" dirty="0" err="1">
                <a:solidFill>
                  <a:srgbClr val="FFFFCC"/>
                </a:solidFill>
                <a:latin typeface="Lucida Handwriting" pitchFamily="66" charset="0"/>
              </a:rPr>
              <a:t>Tufte</a:t>
            </a:r>
            <a:endParaRPr lang="en-US" sz="1400" dirty="0">
              <a:solidFill>
                <a:srgbClr val="FFFFCC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SPO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3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600" dirty="0" smtClean="0"/>
              <a:t>Robby (8-10 </a:t>
            </a:r>
            <a:r>
              <a:rPr lang="en-US" sz="2600" dirty="0" err="1" smtClean="0"/>
              <a:t>mins</a:t>
            </a:r>
            <a:r>
              <a:rPr lang="en-US" sz="2600" dirty="0" smtClean="0"/>
              <a:t>) </a:t>
            </a:r>
          </a:p>
          <a:p>
            <a:pPr lvl="1">
              <a:buNone/>
            </a:pPr>
            <a:r>
              <a:rPr lang="en-US" sz="2400" dirty="0" smtClean="0"/>
              <a:t>(overview @ SPO, web services, leveraging services to build the NOAA CMSP Data Registry Tool) </a:t>
            </a:r>
          </a:p>
          <a:p>
            <a:pPr>
              <a:buNone/>
            </a:pPr>
            <a:r>
              <a:rPr lang="en-US" sz="2600" dirty="0" smtClean="0"/>
              <a:t>Robb Wright (20 </a:t>
            </a:r>
            <a:r>
              <a:rPr lang="en-US" sz="2600" dirty="0" err="1" smtClean="0"/>
              <a:t>mins</a:t>
            </a:r>
            <a:r>
              <a:rPr lang="en-US" sz="2600" dirty="0" smtClean="0"/>
              <a:t>)  </a:t>
            </a:r>
          </a:p>
          <a:p>
            <a:pPr lvl="1">
              <a:buNone/>
            </a:pPr>
            <a:r>
              <a:rPr lang="en-US" sz="2400" dirty="0" smtClean="0"/>
              <a:t>(packaging ESI </a:t>
            </a:r>
            <a:r>
              <a:rPr lang="en-US" sz="2400" dirty="0" err="1" smtClean="0"/>
              <a:t>pdfs</a:t>
            </a:r>
            <a:r>
              <a:rPr lang="en-US" sz="2400" dirty="0" smtClean="0"/>
              <a:t> as web services, capabilities &amp; limitations of web services, demo)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600" dirty="0" smtClean="0"/>
              <a:t>Nipa Parikh (20 </a:t>
            </a:r>
            <a:r>
              <a:rPr lang="en-US" sz="2600" dirty="0" err="1" smtClean="0"/>
              <a:t>mins</a:t>
            </a:r>
            <a:r>
              <a:rPr lang="en-US" sz="2600" dirty="0" smtClean="0"/>
              <a:t>)</a:t>
            </a:r>
          </a:p>
          <a:p>
            <a:pPr lvl="1">
              <a:buNone/>
            </a:pPr>
            <a:r>
              <a:rPr lang="en-US" sz="2400" dirty="0" smtClean="0"/>
              <a:t>(ESI Shoreline as web service, migrating ESI data from desktop GIS app to a web service, demo)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153400" cy="990600"/>
          </a:xfrm>
        </p:spPr>
        <p:txBody>
          <a:bodyPr/>
          <a:lstStyle/>
          <a:p>
            <a:r>
              <a:rPr lang="en-US" sz="3500" b="1" dirty="0" smtClean="0"/>
              <a:t>Background  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153400" cy="4572000"/>
          </a:xfrm>
        </p:spPr>
        <p:txBody>
          <a:bodyPr/>
          <a:lstStyle/>
          <a:p>
            <a:r>
              <a:rPr lang="en-US" sz="2400" dirty="0" smtClean="0"/>
              <a:t>About Special Projects Office</a:t>
            </a:r>
          </a:p>
          <a:p>
            <a:r>
              <a:rPr lang="en-US" sz="2400" dirty="0" smtClean="0"/>
              <a:t>Partnered with OR&amp;R on GIS Projects </a:t>
            </a:r>
          </a:p>
          <a:p>
            <a:pPr lvl="1"/>
            <a:r>
              <a:rPr lang="en-US" sz="2400" dirty="0" smtClean="0"/>
              <a:t>raster nautical server, NOS/DE, </a:t>
            </a:r>
          </a:p>
          <a:p>
            <a:pPr lvl="1"/>
            <a:r>
              <a:rPr lang="en-US" sz="2400" dirty="0" smtClean="0"/>
              <a:t>DWH, ERMA, CMSP Data Registry </a:t>
            </a:r>
          </a:p>
          <a:p>
            <a:r>
              <a:rPr lang="en-US" sz="2400" dirty="0" smtClean="0"/>
              <a:t> Active role in supporting ESI data               </a:t>
            </a:r>
            <a:r>
              <a:rPr lang="en-US" sz="1100" dirty="0" smtClean="0">
                <a:solidFill>
                  <a:srgbClr val="FFFF99"/>
                </a:solidFill>
                <a:hlinkClick r:id="rId2"/>
              </a:rPr>
              <a:t>http://specialprojects.nos.noaa.gov/</a:t>
            </a:r>
            <a:endParaRPr lang="en-US" sz="1100" dirty="0" smtClean="0">
              <a:solidFill>
                <a:srgbClr val="FFFF99"/>
              </a:solidFill>
            </a:endParaRPr>
          </a:p>
          <a:p>
            <a:r>
              <a:rPr lang="en-US" sz="2400" dirty="0" smtClean="0"/>
              <a:t> Technology changes everything…web services &amp; Cloud  solutions (i.e.. ArcGIS Online) </a:t>
            </a:r>
          </a:p>
          <a:p>
            <a:r>
              <a:rPr lang="en-US" sz="2400" dirty="0" smtClean="0"/>
              <a:t>Challenges us to rethink what and how we do business….. especially wrt older fat/thin client GIS applications and kitchen sink GIS web applications…..</a:t>
            </a:r>
          </a:p>
          <a:p>
            <a:r>
              <a:rPr lang="en-US" sz="2400" dirty="0" smtClean="0"/>
              <a:t>99% of what we know is in a digital format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2" descr="C:\Documents and Settings\robert.wilson\Desktop\2011 Cool GIS PIX\SPO_front_web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123948"/>
            <a:ext cx="1733365" cy="207645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609600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Discoverable via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Web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Services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2992025" y="1917019"/>
            <a:ext cx="5847175" cy="2580099"/>
            <a:chOff x="2922117" y="3061799"/>
            <a:chExt cx="4587874" cy="2067858"/>
          </a:xfrm>
        </p:grpSpPr>
        <p:cxnSp>
          <p:nvCxnSpPr>
            <p:cNvPr id="7" name="Straight Connector 22"/>
            <p:cNvCxnSpPr>
              <a:cxnSpLocks noChangeShapeType="1"/>
            </p:cNvCxnSpPr>
            <p:nvPr/>
          </p:nvCxnSpPr>
          <p:spPr bwMode="auto">
            <a:xfrm flipV="1">
              <a:off x="3705116" y="4015928"/>
              <a:ext cx="704348" cy="34076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</p:cxnSp>
        <p:cxnSp>
          <p:nvCxnSpPr>
            <p:cNvPr id="8" name="Straight Connector 23"/>
            <p:cNvCxnSpPr>
              <a:cxnSpLocks noChangeShapeType="1"/>
            </p:cNvCxnSpPr>
            <p:nvPr/>
          </p:nvCxnSpPr>
          <p:spPr bwMode="auto">
            <a:xfrm>
              <a:off x="5180807" y="4133593"/>
              <a:ext cx="618708" cy="587156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</p:cxnSp>
        <p:cxnSp>
          <p:nvCxnSpPr>
            <p:cNvPr id="9" name="Straight Connector 24"/>
            <p:cNvCxnSpPr>
              <a:cxnSpLocks noChangeShapeType="1"/>
            </p:cNvCxnSpPr>
            <p:nvPr/>
          </p:nvCxnSpPr>
          <p:spPr bwMode="auto">
            <a:xfrm>
              <a:off x="5554248" y="3802735"/>
              <a:ext cx="1106334" cy="164264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</p:cxnSp>
        <p:cxnSp>
          <p:nvCxnSpPr>
            <p:cNvPr id="10" name="Straight Connector 28"/>
            <p:cNvCxnSpPr>
              <a:cxnSpLocks noChangeShapeType="1"/>
            </p:cNvCxnSpPr>
            <p:nvPr/>
          </p:nvCxnSpPr>
          <p:spPr bwMode="auto">
            <a:xfrm flipV="1">
              <a:off x="5542014" y="3451490"/>
              <a:ext cx="552292" cy="162515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</p:cxnSp>
        <p:cxnSp>
          <p:nvCxnSpPr>
            <p:cNvPr id="11" name="Straight Connector 32"/>
            <p:cNvCxnSpPr>
              <a:cxnSpLocks noChangeShapeType="1"/>
            </p:cNvCxnSpPr>
            <p:nvPr/>
          </p:nvCxnSpPr>
          <p:spPr bwMode="auto">
            <a:xfrm rot="10800000">
              <a:off x="3843190" y="3400813"/>
              <a:ext cx="590743" cy="213193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</p:cxnSp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5231931" y="4315329"/>
              <a:ext cx="1472337" cy="814328"/>
              <a:chOff x="8722083" y="1674811"/>
              <a:chExt cx="1374885" cy="762001"/>
            </a:xfrm>
          </p:grpSpPr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8722083" y="2132287"/>
                <a:ext cx="1374885" cy="304525"/>
              </a:xfrm>
              <a:prstGeom prst="ellipse">
                <a:avLst/>
              </a:prstGeom>
              <a:solidFill>
                <a:srgbClr val="9AE1F7"/>
              </a:solidFill>
              <a:ln w="25400">
                <a:solidFill>
                  <a:srgbClr val="5EB4E6"/>
                </a:solidFill>
                <a:round/>
                <a:headEnd/>
                <a:tailEnd/>
              </a:ln>
              <a:effectLst>
                <a:outerShdw blurRad="63500" dist="2694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pic>
            <p:nvPicPr>
              <p:cNvPr id="36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05898" y="1674811"/>
                <a:ext cx="348441" cy="56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90000" y="1723992"/>
                <a:ext cx="408016" cy="660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48798" y="1738312"/>
                <a:ext cx="359941" cy="582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922117" y="3867395"/>
              <a:ext cx="1127125" cy="701876"/>
              <a:chOff x="8721672" y="1674812"/>
              <a:chExt cx="1222231" cy="761334"/>
            </a:xfrm>
          </p:grpSpPr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8721672" y="2133077"/>
                <a:ext cx="1222231" cy="303069"/>
              </a:xfrm>
              <a:prstGeom prst="ellipse">
                <a:avLst/>
              </a:prstGeom>
              <a:solidFill>
                <a:srgbClr val="9AE1F7"/>
              </a:solidFill>
              <a:ln w="25400">
                <a:solidFill>
                  <a:srgbClr val="5EB4E6"/>
                </a:solidFill>
                <a:round/>
                <a:headEnd/>
                <a:tailEnd/>
              </a:ln>
              <a:effectLst>
                <a:outerShdw blurRad="63500" dist="2694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pic>
            <p:nvPicPr>
              <p:cNvPr id="32" name="Picture 31" descr="User_Grey_Hal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05899" y="1674812"/>
                <a:ext cx="309573" cy="56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890001" y="1723993"/>
                <a:ext cx="362502" cy="660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448801" y="1738313"/>
                <a:ext cx="319790" cy="582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85"/>
            <p:cNvGrpSpPr>
              <a:grpSpLocks/>
            </p:cNvGrpSpPr>
            <p:nvPr/>
          </p:nvGrpSpPr>
          <p:grpSpPr bwMode="auto">
            <a:xfrm>
              <a:off x="5965356" y="3124710"/>
              <a:ext cx="663575" cy="414273"/>
              <a:chOff x="8722379" y="1674812"/>
              <a:chExt cx="1221370" cy="762218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8722379" y="2133264"/>
                <a:ext cx="1221370" cy="303766"/>
              </a:xfrm>
              <a:prstGeom prst="ellipse">
                <a:avLst/>
              </a:prstGeom>
              <a:solidFill>
                <a:srgbClr val="9AE1F7"/>
              </a:solidFill>
              <a:ln w="25400">
                <a:solidFill>
                  <a:srgbClr val="5EB4E6"/>
                </a:solidFill>
                <a:round/>
                <a:headEnd/>
                <a:tailEnd/>
              </a:ln>
              <a:effectLst>
                <a:outerShdw blurRad="63500" dist="2694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pic>
            <p:nvPicPr>
              <p:cNvPr id="28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105899" y="1674812"/>
                <a:ext cx="309573" cy="56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890001" y="1723993"/>
                <a:ext cx="362502" cy="660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448801" y="1738313"/>
                <a:ext cx="319790" cy="582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6543204" y="3538865"/>
              <a:ext cx="966787" cy="603368"/>
              <a:chOff x="8721325" y="1674812"/>
              <a:chExt cx="1222775" cy="762615"/>
            </a:xfrm>
          </p:grpSpPr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8721325" y="2134448"/>
                <a:ext cx="1222775" cy="302979"/>
              </a:xfrm>
              <a:prstGeom prst="ellipse">
                <a:avLst/>
              </a:prstGeom>
              <a:solidFill>
                <a:srgbClr val="9AE1F7"/>
              </a:solidFill>
              <a:ln w="25400">
                <a:solidFill>
                  <a:srgbClr val="5EB4E6"/>
                </a:solidFill>
                <a:round/>
                <a:headEnd/>
                <a:tailEnd/>
              </a:ln>
              <a:effectLst>
                <a:outerShdw blurRad="63500" dist="2694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pic>
            <p:nvPicPr>
              <p:cNvPr id="24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9105899" y="1674812"/>
                <a:ext cx="309573" cy="56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890001" y="1723993"/>
                <a:ext cx="362502" cy="660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9448801" y="1738313"/>
                <a:ext cx="319790" cy="582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3599981" y="3061799"/>
              <a:ext cx="485775" cy="339071"/>
              <a:chOff x="6371862" y="622300"/>
              <a:chExt cx="561908" cy="393769"/>
            </a:xfrm>
          </p:grpSpPr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6371862" y="859363"/>
                <a:ext cx="561908" cy="156706"/>
              </a:xfrm>
              <a:prstGeom prst="ellipse">
                <a:avLst/>
              </a:prstGeom>
              <a:solidFill>
                <a:srgbClr val="9AE1F7"/>
              </a:solidFill>
              <a:ln w="25400">
                <a:solidFill>
                  <a:srgbClr val="5EB4E6"/>
                </a:solidFill>
                <a:round/>
                <a:headEnd/>
                <a:tailEnd/>
              </a:ln>
              <a:effectLst>
                <a:outerShdw blurRad="63500" dist="2694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pic>
            <p:nvPicPr>
              <p:cNvPr id="21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595397" y="622300"/>
                <a:ext cx="169620" cy="30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3" descr="User_Grey_Hal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477103" y="649247"/>
                <a:ext cx="198621" cy="361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Picture 7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81681" y="3186512"/>
              <a:ext cx="1705385" cy="12095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" name="Picture 79" descr="database_org.pn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470833" y="3513815"/>
              <a:ext cx="520114" cy="49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4" descr="layers_grn.png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798041" y="3426438"/>
              <a:ext cx="625699" cy="66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38" descr="datamodel_03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96915" y="2798705"/>
            <a:ext cx="783570" cy="539989"/>
          </a:xfrm>
          <a:prstGeom prst="rect">
            <a:avLst/>
          </a:prstGeom>
        </p:spPr>
      </p:pic>
      <p:sp>
        <p:nvSpPr>
          <p:cNvPr id="40" name="Arc 26"/>
          <p:cNvSpPr>
            <a:spLocks noChangeArrowheads="1"/>
          </p:cNvSpPr>
          <p:nvPr/>
        </p:nvSpPr>
        <p:spPr bwMode="auto">
          <a:xfrm rot="16200000" flipH="1" flipV="1">
            <a:off x="3709889" y="2773567"/>
            <a:ext cx="1806087" cy="1441214"/>
          </a:xfrm>
          <a:custGeom>
            <a:avLst/>
            <a:gdLst>
              <a:gd name="T0" fmla="*/ 526293 w 1052584"/>
              <a:gd name="T1" fmla="*/ 0 h 1027059"/>
              <a:gd name="T2" fmla="*/ 526292 w 1052584"/>
              <a:gd name="T3" fmla="*/ 513530 h 1027059"/>
              <a:gd name="T4" fmla="*/ 999429 w 1052584"/>
              <a:gd name="T5" fmla="*/ 738429 h 1027059"/>
              <a:gd name="T6" fmla="*/ 11796480 60000 65536"/>
              <a:gd name="T7" fmla="*/ 11796480 60000 65536"/>
              <a:gd name="T8" fmla="*/ 5898240 60000 65536"/>
              <a:gd name="T9" fmla="*/ 526293 w 1052584"/>
              <a:gd name="T10" fmla="*/ 0 h 1027059"/>
              <a:gd name="T11" fmla="*/ 1052584 w 1052584"/>
              <a:gd name="T12" fmla="*/ 738429 h 1027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584" h="1027059" stroke="0">
                <a:moveTo>
                  <a:pt x="526293" y="0"/>
                </a:moveTo>
                <a:lnTo>
                  <a:pt x="526292" y="0"/>
                </a:lnTo>
                <a:cubicBezTo>
                  <a:pt x="816955" y="0"/>
                  <a:pt x="1052584" y="229915"/>
                  <a:pt x="1052584" y="513530"/>
                </a:cubicBezTo>
                <a:cubicBezTo>
                  <a:pt x="1052584" y="591460"/>
                  <a:pt x="1034406" y="668369"/>
                  <a:pt x="999428" y="738429"/>
                </a:cubicBezTo>
                <a:lnTo>
                  <a:pt x="526292" y="513530"/>
                </a:lnTo>
                <a:close/>
              </a:path>
              <a:path w="1052584" h="1027059" fill="none">
                <a:moveTo>
                  <a:pt x="526293" y="0"/>
                </a:moveTo>
                <a:lnTo>
                  <a:pt x="526292" y="0"/>
                </a:lnTo>
                <a:cubicBezTo>
                  <a:pt x="816955" y="0"/>
                  <a:pt x="1052584" y="229915"/>
                  <a:pt x="1052584" y="513530"/>
                </a:cubicBezTo>
                <a:cubicBezTo>
                  <a:pt x="1052584" y="591460"/>
                  <a:pt x="1034406" y="668369"/>
                  <a:pt x="999428" y="738429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lg" len="med"/>
            <a:tailEnd/>
          </a:ln>
          <a:effectLst>
            <a:outerShdw blurRad="63500" dist="63500" dir="2700000" rotWithShape="0">
              <a:srgbClr val="000000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716195" y="5091047"/>
            <a:ext cx="2510855" cy="656462"/>
          </a:xfrm>
          <a:prstGeom prst="ellipse">
            <a:avLst/>
          </a:prstGeom>
          <a:solidFill>
            <a:srgbClr val="9AE1F7"/>
          </a:solidFill>
          <a:ln w="25400">
            <a:solidFill>
              <a:srgbClr val="5EB4E6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2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-112" charset="0"/>
              <a:ea typeface="ＭＳ Ｐゴシック" pitchFamily="-112" charset="-128"/>
            </a:endParaRPr>
          </a:p>
        </p:txBody>
      </p:sp>
      <p:grpSp>
        <p:nvGrpSpPr>
          <p:cNvPr id="15" name="Group 75"/>
          <p:cNvGrpSpPr/>
          <p:nvPr/>
        </p:nvGrpSpPr>
        <p:grpSpPr>
          <a:xfrm>
            <a:off x="3147238" y="4187651"/>
            <a:ext cx="2298551" cy="1672828"/>
            <a:chOff x="-187303" y="4691700"/>
            <a:chExt cx="1725425" cy="1298127"/>
          </a:xfrm>
        </p:grpSpPr>
        <p:pic>
          <p:nvPicPr>
            <p:cNvPr id="43" name="Picture 18" descr="screenshot_06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26724" y="4691700"/>
              <a:ext cx="581401" cy="43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725070" y="4766764"/>
              <a:ext cx="514297" cy="524892"/>
              <a:chOff x="4790845" y="1593813"/>
              <a:chExt cx="950043" cy="969733"/>
            </a:xfrm>
          </p:grpSpPr>
          <p:pic>
            <p:nvPicPr>
              <p:cNvPr id="53" name="Picture 10" descr="circle_org.pn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790845" y="1593813"/>
                <a:ext cx="950043" cy="969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1" descr="datamodel_05.png"/>
              <p:cNvPicPr>
                <a:picLocks noChangeAspect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913540" y="1749027"/>
                <a:ext cx="737335" cy="691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" name="Picture 22" descr="file_lines_grn.png"/>
            <p:cNvPicPr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111762" y="5047020"/>
              <a:ext cx="426360" cy="524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3" descr="screenshot_07.png"/>
            <p:cNvPicPr>
              <a:picLocks noChangeAspect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-187303" y="4960954"/>
              <a:ext cx="564926" cy="42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4" descr="screenshot_02.png"/>
            <p:cNvPicPr>
              <a:picLocks noChangeAspect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58909" y="5220591"/>
              <a:ext cx="564926" cy="42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5" descr="circle_datamodel_blu.png"/>
            <p:cNvPicPr>
              <a:picLocks noChangeAspect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13375" y="4972652"/>
              <a:ext cx="514297" cy="524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4" descr="line_globe_03.png"/>
            <p:cNvPicPr>
              <a:picLocks noChangeAspect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-35720" y="5184514"/>
              <a:ext cx="423240" cy="43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34877" y="5404026"/>
              <a:ext cx="667298" cy="585801"/>
              <a:chOff x="2717302" y="3011359"/>
              <a:chExt cx="1232678" cy="1082263"/>
            </a:xfrm>
          </p:grpSpPr>
          <p:pic>
            <p:nvPicPr>
              <p:cNvPr id="51" name="Picture 36" descr="database_org.png"/>
              <p:cNvPicPr>
                <a:picLocks noChangeAspect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3113155" y="3011359"/>
                <a:ext cx="836825" cy="802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37" descr="layers_blu.png"/>
              <p:cNvPicPr>
                <a:picLocks noChangeAspect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2717302" y="3350388"/>
                <a:ext cx="703908" cy="743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5" name="Rectangle 54"/>
          <p:cNvSpPr/>
          <p:nvPr/>
        </p:nvSpPr>
        <p:spPr>
          <a:xfrm>
            <a:off x="997276" y="2034953"/>
            <a:ext cx="31175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93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Standards Support</a:t>
            </a:r>
          </a:p>
          <a:p>
            <a:pPr algn="l" defTabSz="134937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Open Service Specifications</a:t>
            </a:r>
            <a:endParaRPr lang="en-US" sz="1400" b="1" kern="1200" dirty="0">
              <a:solidFill>
                <a:srgbClr val="FFFFFF"/>
              </a:solidFill>
              <a:latin typeface="Arial" pitchFamily="-112" charset="0"/>
              <a:ea typeface="ＭＳ Ｐゴシック" pitchFamily="-112" charset="-128"/>
            </a:endParaRPr>
          </a:p>
          <a:p>
            <a:pPr defTabSz="13493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Access Authoritative Data </a:t>
            </a:r>
          </a:p>
          <a:p>
            <a:pPr algn="l" defTabSz="134937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Easily </a:t>
            </a:r>
            <a:r>
              <a:rPr lang="en-US" sz="1400" b="1" kern="120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Discovered</a:t>
            </a:r>
          </a:p>
          <a:p>
            <a:pPr algn="l" defTabSz="134937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Easy </a:t>
            </a:r>
            <a:r>
              <a:rPr lang="en-US" sz="1400" b="1" kern="120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to Use </a:t>
            </a:r>
            <a:r>
              <a:rPr lang="en-US" sz="1400" b="1" kern="120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Clients</a:t>
            </a:r>
            <a:endParaRPr lang="en-US" sz="1400" b="1" kern="1200" dirty="0">
              <a:solidFill>
                <a:srgbClr val="FFFFFF"/>
              </a:solidFill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56" name="AutoShape 61"/>
          <p:cNvSpPr>
            <a:spLocks noChangeArrowheads="1"/>
          </p:cNvSpPr>
          <p:nvPr/>
        </p:nvSpPr>
        <p:spPr bwMode="auto">
          <a:xfrm>
            <a:off x="4361223" y="3903261"/>
            <a:ext cx="1282416" cy="307976"/>
          </a:xfrm>
          <a:prstGeom prst="roundRect">
            <a:avLst>
              <a:gd name="adj" fmla="val 0"/>
            </a:avLst>
          </a:prstGeom>
          <a:solidFill>
            <a:srgbClr val="C17F36"/>
          </a:solidFill>
          <a:ln w="25400">
            <a:solidFill>
              <a:srgbClr val="ED982D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2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05250" y="3870273"/>
            <a:ext cx="111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Services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5686830" y="1524000"/>
            <a:ext cx="1152654" cy="738664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</a:rPr>
              <a:t>Shared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</a:rPr>
              <a:t>Geospatial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</a:rPr>
              <a:t> Resources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450108" y="5791200"/>
            <a:ext cx="5617692" cy="646331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 dirty="0" smtClean="0">
                <a:solidFill>
                  <a:srgbClr val="FFFFCC"/>
                </a:solidFill>
                <a:latin typeface="Arial" pitchFamily="-112" charset="0"/>
                <a:ea typeface="ＭＳ Ｐゴシック" pitchFamily="-112" charset="-128"/>
              </a:rPr>
              <a:t>Open Access </a:t>
            </a:r>
            <a:r>
              <a:rPr lang="en-US" b="1" i="1" kern="1200" dirty="0">
                <a:solidFill>
                  <a:srgbClr val="FFFFCC"/>
                </a:solidFill>
                <a:latin typeface="Arial" pitchFamily="-112" charset="0"/>
                <a:ea typeface="ＭＳ Ｐゴシック" pitchFamily="-112" charset="-128"/>
              </a:rPr>
              <a:t>to Many New Users &amp; Applications</a:t>
            </a:r>
            <a:br>
              <a:rPr lang="en-US" b="1" i="1" kern="1200" dirty="0">
                <a:solidFill>
                  <a:srgbClr val="FFFFCC"/>
                </a:solidFill>
                <a:latin typeface="Arial" pitchFamily="-112" charset="0"/>
                <a:ea typeface="ＭＳ Ｐゴシック" pitchFamily="-112" charset="-128"/>
              </a:rPr>
            </a:br>
            <a:endParaRPr lang="en-US" b="1" i="1" kern="1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4" name="AutoShape 61"/>
          <p:cNvSpPr>
            <a:spLocks noChangeArrowheads="1"/>
          </p:cNvSpPr>
          <p:nvPr/>
        </p:nvSpPr>
        <p:spPr bwMode="auto">
          <a:xfrm>
            <a:off x="1219200" y="5372155"/>
            <a:ext cx="1600200" cy="647645"/>
          </a:xfrm>
          <a:prstGeom prst="roundRect">
            <a:avLst>
              <a:gd name="adj" fmla="val 5444"/>
            </a:avLst>
          </a:prstGeom>
          <a:solidFill>
            <a:srgbClr val="F5CA8E"/>
          </a:solidFill>
          <a:ln w="25400">
            <a:solidFill>
              <a:srgbClr val="ED982D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2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12" charset="0"/>
                <a:ea typeface="ＭＳ Ｐゴシック" pitchFamily="-112" charset="-128"/>
              </a:rPr>
              <a:t>Government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12" charset="0"/>
                <a:ea typeface="ＭＳ Ｐゴシック" pitchFamily="-112" charset="-128"/>
              </a:rPr>
              <a:t>Content</a:t>
            </a:r>
            <a:endParaRPr lang="en-US" sz="14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15000" y="4653171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FFCC"/>
                </a:solidFill>
              </a:rPr>
              <a:t>A WMS request defines the geographic layer(s) and area of interest to be processed. The response to the request is one or more geo-registered map images (returned as JPEG, PNG, etc) that can be displayed in a browser application.</a:t>
            </a:r>
            <a:endParaRPr lang="en-US" sz="10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2644487" y="1621926"/>
            <a:ext cx="3122577" cy="4083763"/>
          </a:xfrm>
          <a:prstGeom prst="rect">
            <a:avLst/>
          </a:prstGeom>
          <a:gradFill flip="none" rotWithShape="1">
            <a:gsLst>
              <a:gs pos="50000">
                <a:srgbClr val="0A3264">
                  <a:alpha val="75000"/>
                </a:srgbClr>
              </a:gs>
              <a:gs pos="100000">
                <a:schemeClr val="bg2">
                  <a:alpha val="0"/>
                </a:schemeClr>
              </a:gs>
              <a:gs pos="0">
                <a:schemeClr val="bg2">
                  <a:alpha val="0"/>
                </a:schemeClr>
              </a:gs>
              <a:gs pos="80000">
                <a:srgbClr val="0A3264">
                  <a:alpha val="65000"/>
                </a:srgbClr>
              </a:gs>
            </a:gsLst>
            <a:lin ang="0" scaled="0"/>
            <a:tileRect/>
          </a:gradFill>
          <a:ln w="12700" cap="flat" cmpd="sng" algn="ctr">
            <a:gradFill flip="none" rotWithShape="1">
              <a:gsLst>
                <a:gs pos="65000">
                  <a:srgbClr val="00FFFF"/>
                </a:gs>
                <a:gs pos="100000">
                  <a:srgbClr val="00FFFF">
                    <a:alpha val="0"/>
                  </a:srgbClr>
                </a:gs>
                <a:gs pos="45000">
                  <a:srgbClr val="00FFFF">
                    <a:alpha val="0"/>
                  </a:srgbClr>
                </a:gs>
                <a:gs pos="80000">
                  <a:srgbClr val="00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294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1" charset="-128"/>
              <a:cs typeface="+mn-cs"/>
            </a:endParaRPr>
          </a:p>
        </p:txBody>
      </p:sp>
      <p:grpSp>
        <p:nvGrpSpPr>
          <p:cNvPr id="3" name="Group 57"/>
          <p:cNvGrpSpPr/>
          <p:nvPr/>
        </p:nvGrpSpPr>
        <p:grpSpPr>
          <a:xfrm>
            <a:off x="4199181" y="3153736"/>
            <a:ext cx="1355802" cy="940217"/>
            <a:chOff x="6622506" y="3884509"/>
            <a:chExt cx="2493678" cy="1729308"/>
          </a:xfrm>
        </p:grpSpPr>
        <p:pic>
          <p:nvPicPr>
            <p:cNvPr id="67" name="Picture 66" descr="cloud_jack-fav_02lg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622506" y="3884509"/>
              <a:ext cx="2493678" cy="1729308"/>
            </a:xfrm>
            <a:prstGeom prst="rect">
              <a:avLst/>
            </a:prstGeom>
          </p:spPr>
        </p:pic>
        <p:pic>
          <p:nvPicPr>
            <p:cNvPr id="72" name="Picture 71" descr="cloud_jack-fav_02lg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622506" y="3884509"/>
              <a:ext cx="2493678" cy="1729308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Leverage the OGC Services in ArcGIS Server </a:t>
            </a:r>
            <a:endParaRPr lang="en-US" sz="3200" b="1" dirty="0"/>
          </a:p>
        </p:txBody>
      </p:sp>
      <p:pic>
        <p:nvPicPr>
          <p:cNvPr id="28" name="Picture 27" descr="map_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3387" y="2815161"/>
            <a:ext cx="371478" cy="309251"/>
          </a:xfrm>
          <a:prstGeom prst="rect">
            <a:avLst/>
          </a:prstGeom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6744866" y="2846676"/>
            <a:ext cx="9548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Map Service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6744866" y="3197936"/>
            <a:ext cx="1633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Tiled Map Service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58" name="Picture 57" descr="datamodel_0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3387" y="4262266"/>
            <a:ext cx="371479" cy="308127"/>
          </a:xfrm>
          <a:prstGeom prst="rect">
            <a:avLst/>
          </a:prstGeom>
        </p:spPr>
      </p:pic>
      <p:pic>
        <p:nvPicPr>
          <p:cNvPr id="54" name="Picture 53" descr="map_09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921" y="3522962"/>
            <a:ext cx="368490" cy="308127"/>
          </a:xfrm>
          <a:prstGeom prst="rect">
            <a:avLst/>
          </a:prstGeom>
        </p:spPr>
      </p:pic>
      <p:sp>
        <p:nvSpPr>
          <p:cNvPr id="60" name="TextBox 17"/>
          <p:cNvSpPr txBox="1">
            <a:spLocks noChangeArrowheads="1"/>
          </p:cNvSpPr>
          <p:nvPr/>
        </p:nvSpPr>
        <p:spPr bwMode="auto">
          <a:xfrm>
            <a:off x="6741411" y="4262266"/>
            <a:ext cx="16562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Geoprocessing Service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61" name="Picture 60" descr="map_06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3387" y="3166983"/>
            <a:ext cx="371478" cy="308128"/>
          </a:xfrm>
          <a:prstGeom prst="rect">
            <a:avLst/>
          </a:prstGeom>
        </p:spPr>
      </p:pic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6741411" y="3553914"/>
            <a:ext cx="1633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Image Service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grpSp>
        <p:nvGrpSpPr>
          <p:cNvPr id="5" name="Group 102"/>
          <p:cNvGrpSpPr/>
          <p:nvPr/>
        </p:nvGrpSpPr>
        <p:grpSpPr>
          <a:xfrm>
            <a:off x="6394150" y="3914526"/>
            <a:ext cx="350716" cy="308126"/>
            <a:chOff x="4393651" y="413670"/>
            <a:chExt cx="722931" cy="676217"/>
          </a:xfrm>
        </p:grpSpPr>
        <p:pic>
          <p:nvPicPr>
            <p:cNvPr id="70" name="Picture 69" descr="database_org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93651" y="413670"/>
              <a:ext cx="539750" cy="517525"/>
            </a:xfrm>
            <a:prstGeom prst="rect">
              <a:avLst/>
            </a:prstGeom>
          </p:spPr>
        </p:pic>
        <p:pic>
          <p:nvPicPr>
            <p:cNvPr id="71" name="Picture 70" descr="layers_blu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62563" y="610503"/>
              <a:ext cx="454019" cy="479384"/>
            </a:xfrm>
            <a:prstGeom prst="rect">
              <a:avLst/>
            </a:prstGeom>
          </p:spPr>
        </p:pic>
      </p:grpSp>
      <p:sp>
        <p:nvSpPr>
          <p:cNvPr id="73" name="TextBox 17"/>
          <p:cNvSpPr txBox="1">
            <a:spLocks noChangeArrowheads="1"/>
          </p:cNvSpPr>
          <p:nvPr/>
        </p:nvSpPr>
        <p:spPr bwMode="auto">
          <a:xfrm>
            <a:off x="6741411" y="3938305"/>
            <a:ext cx="1633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Feature Service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77" name="AutoShape 61"/>
          <p:cNvSpPr>
            <a:spLocks noChangeArrowheads="1"/>
          </p:cNvSpPr>
          <p:nvPr/>
        </p:nvSpPr>
        <p:spPr bwMode="auto">
          <a:xfrm>
            <a:off x="5554983" y="1626919"/>
            <a:ext cx="2979417" cy="4073236"/>
          </a:xfrm>
          <a:prstGeom prst="roundRect">
            <a:avLst>
              <a:gd name="adj" fmla="val 5446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2" name="AutoShape 61"/>
          <p:cNvSpPr>
            <a:spLocks noChangeArrowheads="1"/>
          </p:cNvSpPr>
          <p:nvPr/>
        </p:nvSpPr>
        <p:spPr bwMode="auto">
          <a:xfrm>
            <a:off x="1304438" y="1626919"/>
            <a:ext cx="2979417" cy="4073236"/>
          </a:xfrm>
          <a:prstGeom prst="roundRect">
            <a:avLst>
              <a:gd name="adj" fmla="val 5446"/>
            </a:avLst>
          </a:prstGeom>
          <a:noFill/>
          <a:ln w="38100">
            <a:solidFill>
              <a:srgbClr val="FFFF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841" y="3678635"/>
            <a:ext cx="457264" cy="457264"/>
          </a:xfrm>
          <a:prstGeom prst="rect">
            <a:avLst/>
          </a:prstGeom>
        </p:spPr>
      </p:pic>
      <p:pic>
        <p:nvPicPr>
          <p:cNvPr id="91" name="Picture 90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125" y="2519620"/>
            <a:ext cx="470605" cy="457264"/>
          </a:xfrm>
          <a:prstGeom prst="rect">
            <a:avLst/>
          </a:prstGeom>
        </p:spPr>
      </p:pic>
      <p:pic>
        <p:nvPicPr>
          <p:cNvPr id="92" name="Picture 91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105" y="2000787"/>
            <a:ext cx="457264" cy="45726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860" y="3099621"/>
            <a:ext cx="457200" cy="457200"/>
          </a:xfrm>
          <a:prstGeom prst="rect">
            <a:avLst/>
          </a:prstGeom>
        </p:spPr>
      </p:pic>
      <p:pic>
        <p:nvPicPr>
          <p:cNvPr id="94" name="Picture 93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860" y="2000787"/>
            <a:ext cx="457200" cy="457200"/>
          </a:xfrm>
          <a:prstGeom prst="rect">
            <a:avLst/>
          </a:prstGeom>
        </p:spPr>
      </p:pic>
      <p:pic>
        <p:nvPicPr>
          <p:cNvPr id="95" name="Picture 94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297" y="4524591"/>
            <a:ext cx="463903" cy="462590"/>
          </a:xfrm>
          <a:prstGeom prst="rect">
            <a:avLst/>
          </a:prstGeom>
        </p:spPr>
      </p:pic>
      <p:pic>
        <p:nvPicPr>
          <p:cNvPr id="96" name="Picture 95">
            <a:hlinkClick r:id="" action="ppaction://noaction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244" y="4135899"/>
            <a:ext cx="463903" cy="472044"/>
          </a:xfrm>
          <a:prstGeom prst="rect">
            <a:avLst/>
          </a:prstGeom>
        </p:spPr>
      </p:pic>
      <p:pic>
        <p:nvPicPr>
          <p:cNvPr id="97" name="Picture 96">
            <a:hlinkClick r:id="" action="ppaction://noaction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769" y="2512244"/>
            <a:ext cx="463903" cy="46464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1187" y="3415704"/>
            <a:ext cx="934508" cy="212388"/>
          </a:xfrm>
          <a:prstGeom prst="rect">
            <a:avLst/>
          </a:prstGeom>
        </p:spPr>
      </p:pic>
      <p:pic>
        <p:nvPicPr>
          <p:cNvPr id="99" name="Picture 98">
            <a:hlinkClick r:id="" action="ppaction://noaction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129" y="4968648"/>
            <a:ext cx="457200" cy="457200"/>
          </a:xfrm>
          <a:prstGeom prst="rect">
            <a:avLst/>
          </a:prstGeom>
        </p:spPr>
      </p:pic>
      <p:sp>
        <p:nvSpPr>
          <p:cNvPr id="102" name="TextBox 17"/>
          <p:cNvSpPr txBox="1">
            <a:spLocks noChangeArrowheads="1"/>
          </p:cNvSpPr>
          <p:nvPr/>
        </p:nvSpPr>
        <p:spPr bwMode="auto">
          <a:xfrm>
            <a:off x="1924743" y="2106276"/>
            <a:ext cx="9345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gvSig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3" name="TextBox 17"/>
          <p:cNvSpPr txBox="1">
            <a:spLocks noChangeArrowheads="1"/>
          </p:cNvSpPr>
          <p:nvPr/>
        </p:nvSpPr>
        <p:spPr bwMode="auto">
          <a:xfrm>
            <a:off x="1941730" y="2611632"/>
            <a:ext cx="11527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Quantum GIS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4" name="TextBox 17"/>
          <p:cNvSpPr txBox="1">
            <a:spLocks noChangeArrowheads="1"/>
          </p:cNvSpPr>
          <p:nvPr/>
        </p:nvSpPr>
        <p:spPr bwMode="auto">
          <a:xfrm>
            <a:off x="3171369" y="2106276"/>
            <a:ext cx="9345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uDig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Box 17"/>
          <p:cNvSpPr txBox="1">
            <a:spLocks noChangeArrowheads="1"/>
          </p:cNvSpPr>
          <p:nvPr/>
        </p:nvSpPr>
        <p:spPr bwMode="auto">
          <a:xfrm>
            <a:off x="3487672" y="2611632"/>
            <a:ext cx="618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Gaia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6" name="TextBox 17"/>
          <p:cNvSpPr txBox="1">
            <a:spLocks noChangeArrowheads="1"/>
          </p:cNvSpPr>
          <p:nvPr/>
        </p:nvSpPr>
        <p:spPr bwMode="auto">
          <a:xfrm>
            <a:off x="1935060" y="3202199"/>
            <a:ext cx="10076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Google Earth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7" name="TextBox 17"/>
          <p:cNvSpPr txBox="1">
            <a:spLocks noChangeArrowheads="1"/>
          </p:cNvSpPr>
          <p:nvPr/>
        </p:nvSpPr>
        <p:spPr bwMode="auto">
          <a:xfrm>
            <a:off x="2722250" y="3777926"/>
            <a:ext cx="10076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OpenLayers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8" name="TextBox 17"/>
          <p:cNvSpPr txBox="1">
            <a:spLocks noChangeArrowheads="1"/>
          </p:cNvSpPr>
          <p:nvPr/>
        </p:nvSpPr>
        <p:spPr bwMode="auto">
          <a:xfrm>
            <a:off x="1971644" y="4248810"/>
            <a:ext cx="9345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GIS Cloud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9" name="TextBox 17"/>
          <p:cNvSpPr txBox="1">
            <a:spLocks noChangeArrowheads="1"/>
          </p:cNvSpPr>
          <p:nvPr/>
        </p:nvSpPr>
        <p:spPr bwMode="auto">
          <a:xfrm>
            <a:off x="2210329" y="5068303"/>
            <a:ext cx="12165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GeoCommons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0" name="TextBox 17"/>
          <p:cNvSpPr txBox="1">
            <a:spLocks noChangeArrowheads="1"/>
          </p:cNvSpPr>
          <p:nvPr/>
        </p:nvSpPr>
        <p:spPr bwMode="auto">
          <a:xfrm>
            <a:off x="3003200" y="4622422"/>
            <a:ext cx="8496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GeoNode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AutoShape 61"/>
          <p:cNvSpPr>
            <a:spLocks noChangeArrowheads="1"/>
          </p:cNvSpPr>
          <p:nvPr/>
        </p:nvSpPr>
        <p:spPr bwMode="auto">
          <a:xfrm>
            <a:off x="2071918" y="1489635"/>
            <a:ext cx="1354967" cy="264583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6E6E6E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Non-Esri Clients</a:t>
            </a:r>
            <a:endParaRPr lang="en-US" sz="1000" b="1" dirty="0">
              <a:solidFill>
                <a:srgbClr val="6E6E6E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12" name="AutoShape 61"/>
          <p:cNvSpPr>
            <a:spLocks noChangeArrowheads="1"/>
          </p:cNvSpPr>
          <p:nvPr/>
        </p:nvSpPr>
        <p:spPr bwMode="auto">
          <a:xfrm>
            <a:off x="6483980" y="1494627"/>
            <a:ext cx="1121840" cy="273988"/>
          </a:xfrm>
          <a:prstGeom prst="roundRect">
            <a:avLst>
              <a:gd name="adj" fmla="val 5446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7B7806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ArcGIS Server</a:t>
            </a:r>
            <a:endParaRPr lang="en-US" sz="1000" b="1" dirty="0">
              <a:solidFill>
                <a:srgbClr val="7B7806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1" name="AutoShape 61"/>
          <p:cNvSpPr>
            <a:spLocks noChangeArrowheads="1"/>
          </p:cNvSpPr>
          <p:nvPr/>
        </p:nvSpPr>
        <p:spPr bwMode="auto">
          <a:xfrm>
            <a:off x="5943275" y="2153775"/>
            <a:ext cx="2431624" cy="3085137"/>
          </a:xfrm>
          <a:prstGeom prst="roundRect">
            <a:avLst>
              <a:gd name="adj" fmla="val 5446"/>
            </a:avLst>
          </a:prstGeom>
          <a:noFill/>
          <a:ln w="38100">
            <a:solidFill>
              <a:srgbClr val="FFFF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2" name="AutoShape 61"/>
          <p:cNvSpPr>
            <a:spLocks noChangeArrowheads="1"/>
          </p:cNvSpPr>
          <p:nvPr/>
        </p:nvSpPr>
        <p:spPr bwMode="auto">
          <a:xfrm>
            <a:off x="5721272" y="2837494"/>
            <a:ext cx="444006" cy="264583"/>
          </a:xfrm>
          <a:prstGeom prst="roundRect">
            <a:avLst>
              <a:gd name="adj" fmla="val 5446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6E6E6E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WMS</a:t>
            </a:r>
            <a:endParaRPr lang="en-US" sz="1000" b="1" dirty="0">
              <a:solidFill>
                <a:srgbClr val="6E6E6E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3" name="AutoShape 61"/>
          <p:cNvSpPr>
            <a:spLocks noChangeArrowheads="1"/>
          </p:cNvSpPr>
          <p:nvPr/>
        </p:nvSpPr>
        <p:spPr bwMode="auto">
          <a:xfrm>
            <a:off x="5721272" y="3202199"/>
            <a:ext cx="444006" cy="264583"/>
          </a:xfrm>
          <a:prstGeom prst="roundRect">
            <a:avLst>
              <a:gd name="adj" fmla="val 5446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WMTS</a:t>
            </a:r>
            <a:endParaRPr lang="en-US" sz="1000" b="1" dirty="0">
              <a:solidFill>
                <a:schemeClr val="bg2">
                  <a:lumMod val="50000"/>
                </a:schemeClr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6" name="AutoShape 61"/>
          <p:cNvSpPr>
            <a:spLocks noChangeArrowheads="1"/>
          </p:cNvSpPr>
          <p:nvPr/>
        </p:nvSpPr>
        <p:spPr bwMode="auto">
          <a:xfrm>
            <a:off x="5721272" y="3544732"/>
            <a:ext cx="444006" cy="264583"/>
          </a:xfrm>
          <a:prstGeom prst="roundRect">
            <a:avLst>
              <a:gd name="adj" fmla="val 5446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6E6E6E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WCS</a:t>
            </a:r>
            <a:endParaRPr lang="en-US" sz="1000" b="1" dirty="0">
              <a:solidFill>
                <a:srgbClr val="6E6E6E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7" name="AutoShape 61"/>
          <p:cNvSpPr>
            <a:spLocks noChangeArrowheads="1"/>
          </p:cNvSpPr>
          <p:nvPr/>
        </p:nvSpPr>
        <p:spPr bwMode="auto">
          <a:xfrm>
            <a:off x="5721272" y="3900142"/>
            <a:ext cx="444006" cy="264583"/>
          </a:xfrm>
          <a:prstGeom prst="roundRect">
            <a:avLst>
              <a:gd name="adj" fmla="val 5446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6E6E6E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WFS</a:t>
            </a:r>
            <a:endParaRPr lang="en-US" sz="1000" b="1" dirty="0">
              <a:solidFill>
                <a:srgbClr val="6E6E6E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2" name="AutoShape 61"/>
          <p:cNvSpPr>
            <a:spLocks noChangeArrowheads="1"/>
          </p:cNvSpPr>
          <p:nvPr/>
        </p:nvSpPr>
        <p:spPr bwMode="auto">
          <a:xfrm>
            <a:off x="5721272" y="4262320"/>
            <a:ext cx="444006" cy="264583"/>
          </a:xfrm>
          <a:prstGeom prst="roundRect">
            <a:avLst>
              <a:gd name="adj" fmla="val 5446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WPS</a:t>
            </a:r>
            <a:endParaRPr lang="en-US" sz="1000" b="1" dirty="0">
              <a:solidFill>
                <a:schemeClr val="bg2">
                  <a:lumMod val="50000"/>
                </a:schemeClr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3" name="Left-Right Arrow 62"/>
          <p:cNvSpPr/>
          <p:nvPr/>
        </p:nvSpPr>
        <p:spPr bwMode="auto">
          <a:xfrm rot="10800000" flipV="1">
            <a:off x="4205776" y="3421886"/>
            <a:ext cx="1349207" cy="356040"/>
          </a:xfrm>
          <a:prstGeom prst="leftRightArrow">
            <a:avLst>
              <a:gd name="adj1" fmla="val 42475"/>
              <a:gd name="adj2" fmla="val 7857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  </a:t>
            </a:r>
          </a:p>
        </p:txBody>
      </p:sp>
      <p:sp>
        <p:nvSpPr>
          <p:cNvPr id="2" name="Smiley Face 1"/>
          <p:cNvSpPr/>
          <p:nvPr/>
        </p:nvSpPr>
        <p:spPr bwMode="auto">
          <a:xfrm>
            <a:off x="4613238" y="3322473"/>
            <a:ext cx="558140" cy="518833"/>
          </a:xfrm>
          <a:prstGeom prst="smileyFac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4" name="AutoShape 61"/>
          <p:cNvSpPr>
            <a:spLocks noChangeArrowheads="1"/>
          </p:cNvSpPr>
          <p:nvPr/>
        </p:nvSpPr>
        <p:spPr bwMode="auto">
          <a:xfrm>
            <a:off x="6564032" y="2021483"/>
            <a:ext cx="994123" cy="264583"/>
          </a:xfrm>
          <a:prstGeom prst="roundRect">
            <a:avLst>
              <a:gd name="adj" fmla="val 54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6E6E6E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OGC Services</a:t>
            </a:r>
            <a:endParaRPr lang="en-US" sz="1000" b="1" dirty="0">
              <a:solidFill>
                <a:srgbClr val="6E6E6E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9" name="AutoShape 61"/>
          <p:cNvSpPr>
            <a:spLocks noChangeArrowheads="1"/>
          </p:cNvSpPr>
          <p:nvPr/>
        </p:nvSpPr>
        <p:spPr bwMode="auto">
          <a:xfrm>
            <a:off x="5721272" y="4613240"/>
            <a:ext cx="444006" cy="264583"/>
          </a:xfrm>
          <a:prstGeom prst="roundRect">
            <a:avLst>
              <a:gd name="adj" fmla="val 5446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6E6E6E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KML</a:t>
            </a:r>
            <a:endParaRPr lang="en-US" sz="1000" b="1" dirty="0">
              <a:solidFill>
                <a:srgbClr val="6E6E6E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094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295400"/>
            <a:ext cx="74676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31775" algn="l"/>
              </a:tabLst>
              <a:defRPr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  <p:pic>
        <p:nvPicPr>
          <p:cNvPr id="6" name="Picture 4" descr="C:\Documents and Settings\jdelabea\Local Settings\Temporary Internet Files\Content.IE5\MHX77F5D\MC900441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00200" y="111125"/>
            <a:ext cx="1914525" cy="1108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5322332"/>
            <a:ext cx="1492716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Enforcement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9899" y="2579132"/>
            <a:ext cx="72327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2233" y="2579132"/>
            <a:ext cx="104387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NESDIS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169" y="2579132"/>
            <a:ext cx="68480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9031" y="2579132"/>
            <a:ext cx="83869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NMFS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0643" y="2579132"/>
            <a:ext cx="88998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OMAO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6781" y="2579132"/>
            <a:ext cx="68480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4556" y="2579132"/>
            <a:ext cx="113364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Grantees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4560332"/>
            <a:ext cx="1005403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Satellite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560332"/>
            <a:ext cx="1107997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Geodetic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82037" y="4560332"/>
            <a:ext cx="556563" cy="583644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ESI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29299" y="4560332"/>
            <a:ext cx="646331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Ship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99647" y="4560332"/>
            <a:ext cx="800219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Sonar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04072" y="5344716"/>
            <a:ext cx="1184941" cy="7396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bIns="548640" rtlCol="0">
            <a:noAutofit/>
          </a:bodyPr>
          <a:lstStyle/>
          <a:p>
            <a:pPr algn="ctr"/>
            <a:r>
              <a:rPr lang="en-US" dirty="0" smtClean="0"/>
              <a:t>Marine</a:t>
            </a:r>
          </a:p>
          <a:p>
            <a:pPr algn="ctr"/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01533" y="4560332"/>
            <a:ext cx="877163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Gauge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14654" y="735717"/>
            <a:ext cx="1062146" cy="56263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User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0363" y="4560332"/>
            <a:ext cx="748923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30957" y="4560332"/>
            <a:ext cx="813043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26" name="Straight Connector 25"/>
          <p:cNvCxnSpPr>
            <a:stCxn id="23" idx="4"/>
            <a:endCxn id="9" idx="0"/>
          </p:cNvCxnSpPr>
          <p:nvPr/>
        </p:nvCxnSpPr>
        <p:spPr>
          <a:xfrm flipH="1">
            <a:off x="1861537" y="1298347"/>
            <a:ext cx="2484190" cy="12807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4"/>
            <a:endCxn id="10" idx="0"/>
          </p:cNvCxnSpPr>
          <p:nvPr/>
        </p:nvCxnSpPr>
        <p:spPr>
          <a:xfrm flipH="1">
            <a:off x="2904172" y="1298347"/>
            <a:ext cx="1441555" cy="12807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4"/>
            <a:endCxn id="11" idx="0"/>
          </p:cNvCxnSpPr>
          <p:nvPr/>
        </p:nvCxnSpPr>
        <p:spPr>
          <a:xfrm flipH="1">
            <a:off x="3927571" y="1298347"/>
            <a:ext cx="418156" cy="12807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4"/>
            <a:endCxn id="12" idx="0"/>
          </p:cNvCxnSpPr>
          <p:nvPr/>
        </p:nvCxnSpPr>
        <p:spPr>
          <a:xfrm>
            <a:off x="4345727" y="1298347"/>
            <a:ext cx="502650" cy="12807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4"/>
            <a:endCxn id="14" idx="0"/>
          </p:cNvCxnSpPr>
          <p:nvPr/>
        </p:nvCxnSpPr>
        <p:spPr>
          <a:xfrm>
            <a:off x="4345727" y="1298347"/>
            <a:ext cx="1423456" cy="12807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4"/>
            <a:endCxn id="13" idx="0"/>
          </p:cNvCxnSpPr>
          <p:nvPr/>
        </p:nvCxnSpPr>
        <p:spPr>
          <a:xfrm>
            <a:off x="4345727" y="1298347"/>
            <a:ext cx="2369910" cy="12807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4"/>
            <a:endCxn id="15" idx="0"/>
          </p:cNvCxnSpPr>
          <p:nvPr/>
        </p:nvCxnSpPr>
        <p:spPr>
          <a:xfrm>
            <a:off x="4345727" y="1298347"/>
            <a:ext cx="3545651" cy="12807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76800" y="1009725"/>
            <a:ext cx="2771692" cy="146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1"/>
            <a:endCxn id="10" idx="2"/>
          </p:cNvCxnSpPr>
          <p:nvPr/>
        </p:nvCxnSpPr>
        <p:spPr>
          <a:xfrm flipV="1">
            <a:off x="1798102" y="2948464"/>
            <a:ext cx="1106070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1"/>
            <a:endCxn id="9" idx="2"/>
          </p:cNvCxnSpPr>
          <p:nvPr/>
        </p:nvCxnSpPr>
        <p:spPr>
          <a:xfrm flipH="1" flipV="1">
            <a:off x="1861537" y="2948464"/>
            <a:ext cx="978462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1"/>
            <a:endCxn id="10" idx="2"/>
          </p:cNvCxnSpPr>
          <p:nvPr/>
        </p:nvCxnSpPr>
        <p:spPr>
          <a:xfrm flipV="1">
            <a:off x="2839999" y="2948464"/>
            <a:ext cx="64173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7" idx="1"/>
            <a:endCxn id="11" idx="2"/>
          </p:cNvCxnSpPr>
          <p:nvPr/>
        </p:nvCxnSpPr>
        <p:spPr>
          <a:xfrm flipV="1">
            <a:off x="2839999" y="2948464"/>
            <a:ext cx="1087572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1"/>
            <a:endCxn id="15" idx="2"/>
          </p:cNvCxnSpPr>
          <p:nvPr/>
        </p:nvCxnSpPr>
        <p:spPr>
          <a:xfrm flipV="1">
            <a:off x="2839999" y="2948464"/>
            <a:ext cx="5051379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1"/>
            <a:endCxn id="9" idx="2"/>
          </p:cNvCxnSpPr>
          <p:nvPr/>
        </p:nvCxnSpPr>
        <p:spPr>
          <a:xfrm flipH="1" flipV="1">
            <a:off x="1861537" y="2948464"/>
            <a:ext cx="1898782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1"/>
            <a:endCxn id="10" idx="2"/>
          </p:cNvCxnSpPr>
          <p:nvPr/>
        </p:nvCxnSpPr>
        <p:spPr>
          <a:xfrm flipH="1" flipV="1">
            <a:off x="2904172" y="2948464"/>
            <a:ext cx="856147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1"/>
            <a:endCxn id="11" idx="2"/>
          </p:cNvCxnSpPr>
          <p:nvPr/>
        </p:nvCxnSpPr>
        <p:spPr>
          <a:xfrm flipV="1">
            <a:off x="3760319" y="2948464"/>
            <a:ext cx="167252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1"/>
            <a:endCxn id="15" idx="2"/>
          </p:cNvCxnSpPr>
          <p:nvPr/>
        </p:nvCxnSpPr>
        <p:spPr>
          <a:xfrm flipV="1">
            <a:off x="3760319" y="2948464"/>
            <a:ext cx="4131059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2" idx="1"/>
            <a:endCxn id="9" idx="2"/>
          </p:cNvCxnSpPr>
          <p:nvPr/>
        </p:nvCxnSpPr>
        <p:spPr>
          <a:xfrm flipH="1" flipV="1">
            <a:off x="1861537" y="2948464"/>
            <a:ext cx="5078578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9" idx="1"/>
            <a:endCxn id="10" idx="2"/>
          </p:cNvCxnSpPr>
          <p:nvPr/>
        </p:nvCxnSpPr>
        <p:spPr>
          <a:xfrm flipH="1" flipV="1">
            <a:off x="2904172" y="2948464"/>
            <a:ext cx="1548293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1"/>
            <a:endCxn id="11" idx="2"/>
          </p:cNvCxnSpPr>
          <p:nvPr/>
        </p:nvCxnSpPr>
        <p:spPr>
          <a:xfrm flipH="1" flipV="1">
            <a:off x="3927571" y="2948464"/>
            <a:ext cx="3012544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9" idx="1"/>
            <a:endCxn id="12" idx="2"/>
          </p:cNvCxnSpPr>
          <p:nvPr/>
        </p:nvCxnSpPr>
        <p:spPr>
          <a:xfrm flipV="1">
            <a:off x="4452465" y="2948464"/>
            <a:ext cx="395912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1"/>
            <a:endCxn id="13" idx="2"/>
          </p:cNvCxnSpPr>
          <p:nvPr/>
        </p:nvCxnSpPr>
        <p:spPr>
          <a:xfrm flipV="1">
            <a:off x="4452465" y="2948464"/>
            <a:ext cx="2263172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15" idx="2"/>
          </p:cNvCxnSpPr>
          <p:nvPr/>
        </p:nvCxnSpPr>
        <p:spPr>
          <a:xfrm flipV="1">
            <a:off x="4452465" y="2948464"/>
            <a:ext cx="3438913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5" idx="1"/>
            <a:endCxn id="9" idx="2"/>
          </p:cNvCxnSpPr>
          <p:nvPr/>
        </p:nvCxnSpPr>
        <p:spPr>
          <a:xfrm flipH="1" flipV="1">
            <a:off x="1861537" y="2948464"/>
            <a:ext cx="6875942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1" idx="1"/>
            <a:endCxn id="10" idx="2"/>
          </p:cNvCxnSpPr>
          <p:nvPr/>
        </p:nvCxnSpPr>
        <p:spPr>
          <a:xfrm flipH="1" flipV="1">
            <a:off x="2904172" y="2948464"/>
            <a:ext cx="1292371" cy="23962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4" idx="1"/>
            <a:endCxn id="11" idx="2"/>
          </p:cNvCxnSpPr>
          <p:nvPr/>
        </p:nvCxnSpPr>
        <p:spPr>
          <a:xfrm flipH="1" flipV="1">
            <a:off x="3927571" y="2948464"/>
            <a:ext cx="3927254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1" idx="1"/>
            <a:endCxn id="12" idx="2"/>
          </p:cNvCxnSpPr>
          <p:nvPr/>
        </p:nvCxnSpPr>
        <p:spPr>
          <a:xfrm flipV="1">
            <a:off x="4196543" y="2948464"/>
            <a:ext cx="651834" cy="23962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5" idx="1"/>
            <a:endCxn id="11" idx="2"/>
          </p:cNvCxnSpPr>
          <p:nvPr/>
        </p:nvCxnSpPr>
        <p:spPr>
          <a:xfrm flipH="1" flipV="1">
            <a:off x="3927571" y="2948464"/>
            <a:ext cx="4809908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0" idx="1"/>
            <a:endCxn id="12" idx="2"/>
          </p:cNvCxnSpPr>
          <p:nvPr/>
        </p:nvCxnSpPr>
        <p:spPr>
          <a:xfrm flipH="1" flipV="1">
            <a:off x="4848377" y="2948464"/>
            <a:ext cx="1151380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38400" y="5398532"/>
            <a:ext cx="1206292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ROV/UAV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903445" y="4560332"/>
            <a:ext cx="659155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UAS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086600" y="5573316"/>
            <a:ext cx="1390189" cy="58721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NOAA Labs</a:t>
            </a:r>
            <a:endParaRPr lang="en-US" dirty="0"/>
          </a:p>
        </p:txBody>
      </p:sp>
      <p:cxnSp>
        <p:nvCxnSpPr>
          <p:cNvPr id="58" name="Straight Connector 57"/>
          <p:cNvCxnSpPr>
            <a:stCxn id="55" idx="1"/>
            <a:endCxn id="14" idx="2"/>
          </p:cNvCxnSpPr>
          <p:nvPr/>
        </p:nvCxnSpPr>
        <p:spPr>
          <a:xfrm flipV="1">
            <a:off x="3041546" y="2948464"/>
            <a:ext cx="2727637" cy="24500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6" idx="1"/>
            <a:endCxn id="14" idx="2"/>
          </p:cNvCxnSpPr>
          <p:nvPr/>
        </p:nvCxnSpPr>
        <p:spPr>
          <a:xfrm flipV="1">
            <a:off x="5233023" y="2948464"/>
            <a:ext cx="536160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1"/>
            <a:endCxn id="14" idx="2"/>
          </p:cNvCxnSpPr>
          <p:nvPr/>
        </p:nvCxnSpPr>
        <p:spPr>
          <a:xfrm flipH="1" flipV="1">
            <a:off x="5769183" y="2948464"/>
            <a:ext cx="2012512" cy="26248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1"/>
            <a:endCxn id="15" idx="2"/>
          </p:cNvCxnSpPr>
          <p:nvPr/>
        </p:nvCxnSpPr>
        <p:spPr>
          <a:xfrm flipH="1" flipV="1">
            <a:off x="7891378" y="2948464"/>
            <a:ext cx="846101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2" idx="1"/>
            <a:endCxn id="15" idx="2"/>
          </p:cNvCxnSpPr>
          <p:nvPr/>
        </p:nvCxnSpPr>
        <p:spPr>
          <a:xfrm flipV="1">
            <a:off x="6940115" y="2948464"/>
            <a:ext cx="951263" cy="1611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648200" y="5257800"/>
            <a:ext cx="1066800" cy="929759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Fish Surveys</a:t>
            </a:r>
            <a:endParaRPr lang="en-US" sz="1600" dirty="0"/>
          </a:p>
        </p:txBody>
      </p:sp>
      <p:cxnSp>
        <p:nvCxnSpPr>
          <p:cNvPr id="64" name="Straight Connector 63"/>
          <p:cNvCxnSpPr>
            <a:stCxn id="63" idx="1"/>
            <a:endCxn id="12" idx="2"/>
          </p:cNvCxnSpPr>
          <p:nvPr/>
        </p:nvCxnSpPr>
        <p:spPr>
          <a:xfrm flipH="1" flipV="1">
            <a:off x="4848377" y="2948464"/>
            <a:ext cx="333223" cy="230933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" idx="1"/>
            <a:endCxn id="12" idx="2"/>
          </p:cNvCxnSpPr>
          <p:nvPr/>
        </p:nvCxnSpPr>
        <p:spPr>
          <a:xfrm flipH="1" flipV="1">
            <a:off x="4848377" y="2948464"/>
            <a:ext cx="1536781" cy="2373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48492" y="771644"/>
            <a:ext cx="1266908" cy="490776"/>
          </a:xfrm>
          <a:prstGeom prst="bevel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 Tool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72000" y="228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CC"/>
                </a:solidFill>
              </a:rPr>
              <a:t>Find, get, store, reformat, open data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19200" y="13626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FFCC"/>
                </a:solidFill>
              </a:rPr>
              <a:t>Manual search across NOAA organizations</a:t>
            </a:r>
          </a:p>
        </p:txBody>
      </p:sp>
      <p:pic>
        <p:nvPicPr>
          <p:cNvPr id="69" name="Picture 7" descr="C:\Documents and Settings\Jeff.deLaBeaujardier\Local Settings\Temporary Internet Files\Content.IE5\QWBDLF83\MC90043155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063" y="696992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7" descr="C:\Documents and Settings\Jeff.deLaBeaujardier\Local Settings\Temporary Internet Files\Content.IE5\QWBDLF83\MC90043155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920" y="826532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" descr="C:\Documents and Settings\Jeff.deLaBeaujardier\Local Settings\Temporary Internet Files\Content.IE5\QWBDLF83\MC90043155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520" y="719852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71"/>
          <p:cNvCxnSpPr>
            <a:stCxn id="21" idx="1"/>
            <a:endCxn id="15" idx="2"/>
          </p:cNvCxnSpPr>
          <p:nvPr/>
        </p:nvCxnSpPr>
        <p:spPr>
          <a:xfrm flipV="1">
            <a:off x="4196543" y="2948464"/>
            <a:ext cx="3694835" cy="23962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/>
          <a:lstStyle/>
          <a:p>
            <a:r>
              <a:rPr lang="en-US" sz="3200" dirty="0" smtClean="0"/>
              <a:t>Selected Federal and NOAA Geospatial Systems</a:t>
            </a:r>
            <a:endParaRPr lang="en-US" sz="3200" dirty="0"/>
          </a:p>
        </p:txBody>
      </p:sp>
      <p:pic>
        <p:nvPicPr>
          <p:cNvPr id="1027" name="Picture 3" descr="C:\Documents and Settings\robert.wilson\Desktop\2011 Cool GIS PIX\CMSP_DATA MATRIX(Lavoi).png"/>
          <p:cNvPicPr>
            <a:picLocks noChangeAspect="1" noChangeArrowheads="1"/>
          </p:cNvPicPr>
          <p:nvPr/>
        </p:nvPicPr>
        <p:blipFill>
          <a:blip r:embed="rId2" cstate="print"/>
          <a:srcRect t="5000" r="632"/>
          <a:stretch>
            <a:fillRect/>
          </a:stretch>
        </p:blipFill>
        <p:spPr bwMode="auto">
          <a:xfrm>
            <a:off x="1859547" y="1171470"/>
            <a:ext cx="7132053" cy="4467330"/>
          </a:xfrm>
          <a:prstGeom prst="rect">
            <a:avLst/>
          </a:prstGeom>
          <a:noFill/>
        </p:spPr>
      </p:pic>
      <p:pic>
        <p:nvPicPr>
          <p:cNvPr id="7" name="Picture 2" descr="C:\Documents and Settings\robert.wilson\Desktop\2011 Cool GIS PIX\CMSP_DATA MATRIX_2(Lavoi).png"/>
          <p:cNvPicPr>
            <a:picLocks noChangeAspect="1" noChangeArrowheads="1"/>
          </p:cNvPicPr>
          <p:nvPr/>
        </p:nvPicPr>
        <p:blipFill>
          <a:blip r:embed="rId3" cstate="print"/>
          <a:srcRect l="72143" t="50000" r="3332" b="3846"/>
          <a:stretch>
            <a:fillRect/>
          </a:stretch>
        </p:blipFill>
        <p:spPr bwMode="auto">
          <a:xfrm>
            <a:off x="990600" y="4800600"/>
            <a:ext cx="8001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2" descr="C:\Documents and Settings\robert.wilson\Desktop\2011 Cool GIS PIX\CMSP_DATA MATRIX_2(Lavoi).png"/>
          <p:cNvPicPr>
            <a:picLocks noChangeAspect="1" noChangeArrowheads="1"/>
          </p:cNvPicPr>
          <p:nvPr/>
        </p:nvPicPr>
        <p:blipFill>
          <a:blip r:embed="rId4" cstate="print"/>
          <a:srcRect l="72461" t="1515" r="2695" b="50000"/>
          <a:stretch>
            <a:fillRect/>
          </a:stretch>
        </p:blipFill>
        <p:spPr bwMode="auto">
          <a:xfrm>
            <a:off x="1066800" y="2895600"/>
            <a:ext cx="609600" cy="54186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pic>
        <p:nvPicPr>
          <p:cNvPr id="1028" name="Picture 4" descr="C:\Documents and Settings\robert.wilson\Desktop\2011 Cool GIS PIX\CMSP_oceans.data.gov web page.png"/>
          <p:cNvPicPr>
            <a:picLocks noChangeAspect="1" noChangeArrowheads="1"/>
          </p:cNvPicPr>
          <p:nvPr/>
        </p:nvPicPr>
        <p:blipFill>
          <a:blip r:embed="rId5" cstate="print"/>
          <a:srcRect b="35329"/>
          <a:stretch>
            <a:fillRect/>
          </a:stretch>
        </p:blipFill>
        <p:spPr bwMode="auto">
          <a:xfrm>
            <a:off x="1066800" y="4191000"/>
            <a:ext cx="662069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C:\Documents and Settings\robert.wilson\Desktop\2011 Cool GIS PIX\CMSP_DATA MATRIX_2(Lavoi).png"/>
          <p:cNvPicPr>
            <a:picLocks noChangeAspect="1" noChangeArrowheads="1"/>
          </p:cNvPicPr>
          <p:nvPr/>
        </p:nvPicPr>
        <p:blipFill>
          <a:blip r:embed="rId6" cstate="print"/>
          <a:srcRect t="2273" r="75156" b="50000"/>
          <a:stretch>
            <a:fillRect/>
          </a:stretch>
        </p:blipFill>
        <p:spPr bwMode="auto">
          <a:xfrm>
            <a:off x="1066800" y="1295400"/>
            <a:ext cx="609600" cy="5334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447800"/>
            <a:ext cx="457200" cy="35443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9" name="Picture 2" descr="C:\Documents and Settings\robert.wilson\Desktop\2011 Cool GIS PIX\CMSP_DATA MATRIX_2(Lavoi).png"/>
          <p:cNvPicPr>
            <a:picLocks noChangeAspect="1" noChangeArrowheads="1"/>
          </p:cNvPicPr>
          <p:nvPr/>
        </p:nvPicPr>
        <p:blipFill>
          <a:blip r:embed="rId8" cstate="print"/>
          <a:srcRect l="24039" t="2778" r="53188" b="50000"/>
          <a:stretch>
            <a:fillRect/>
          </a:stretch>
        </p:blipFill>
        <p:spPr bwMode="auto">
          <a:xfrm>
            <a:off x="1066800" y="1951567"/>
            <a:ext cx="596154" cy="56303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pic>
        <p:nvPicPr>
          <p:cNvPr id="6" name="Picture 2" descr="C:\Documents and Settings\robert.wilson\Desktop\2011 Cool GIS PIX\CMSP_DATA MATRIX_2(Lavoi).png"/>
          <p:cNvPicPr>
            <a:picLocks noChangeAspect="1" noChangeArrowheads="1"/>
          </p:cNvPicPr>
          <p:nvPr/>
        </p:nvPicPr>
        <p:blipFill>
          <a:blip r:embed="rId9" cstate="print"/>
          <a:srcRect t="48485" r="76536"/>
          <a:stretch>
            <a:fillRect/>
          </a:stretch>
        </p:blipFill>
        <p:spPr bwMode="auto">
          <a:xfrm>
            <a:off x="1066800" y="3505200"/>
            <a:ext cx="609600" cy="6096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pic>
        <p:nvPicPr>
          <p:cNvPr id="1029" name="Picture 5" descr="C:\Documents and Settings\robert.wilson\Desktop\2011 Cool GIS PIX\geo.data.gov.png"/>
          <p:cNvPicPr>
            <a:picLocks noChangeAspect="1" noChangeArrowheads="1"/>
          </p:cNvPicPr>
          <p:nvPr/>
        </p:nvPicPr>
        <p:blipFill>
          <a:blip r:embed="rId10" cstate="print"/>
          <a:srcRect l="14411" r="7271" b="48432"/>
          <a:stretch>
            <a:fillRect/>
          </a:stretch>
        </p:blipFill>
        <p:spPr bwMode="auto">
          <a:xfrm>
            <a:off x="1061880" y="2514600"/>
            <a:ext cx="614520" cy="3048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84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90600" y="1905000"/>
            <a:ext cx="762000" cy="914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543800" cy="1143000"/>
          </a:xfrm>
        </p:spPr>
        <p:txBody>
          <a:bodyPr/>
          <a:lstStyle/>
          <a:p>
            <a:r>
              <a:rPr lang="en-US" sz="3200" b="1" dirty="0" smtClean="0"/>
              <a:t>NOAA CMSP Data Registry: Keep it Simple</a:t>
            </a:r>
            <a:endParaRPr lang="en-US" sz="3200" b="1" dirty="0"/>
          </a:p>
        </p:txBody>
      </p:sp>
      <p:sp>
        <p:nvSpPr>
          <p:cNvPr id="8" name="Curved Right Arrow 7"/>
          <p:cNvSpPr/>
          <p:nvPr/>
        </p:nvSpPr>
        <p:spPr>
          <a:xfrm>
            <a:off x="3352800" y="2590800"/>
            <a:ext cx="1219200" cy="2057400"/>
          </a:xfrm>
          <a:prstGeom prst="curved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497449"/>
            <a:ext cx="281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Web presence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FGDC/ISO metadata record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Data download capability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Deemed essential for CMSP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Available as web service (+++)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4572000"/>
            <a:ext cx="373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Packaged in thin client web app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 and binned thematically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Converted to web services and hosted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Contains a metadata “lite” record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Published in ArcGIS 10 for data “mash-up”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Registered in ArcGIS Online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robert.wilson\Desktop\SPO data on CM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5050972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regist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922818"/>
            <a:ext cx="3667402" cy="324938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248400" y="114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Find NOAA Data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19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Package Data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bert.wilson\Desktop\2011 Cool GIS PIX\ESIpix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3912129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ESI in NOAA CMSP Data Registry</a:t>
            </a:r>
            <a:endParaRPr lang="en-US" sz="3200" b="1" dirty="0"/>
          </a:p>
        </p:txBody>
      </p:sp>
      <p:pic>
        <p:nvPicPr>
          <p:cNvPr id="1027" name="Picture 3" descr="C:\Documents and Settings\robert.wilson\Desktop\2011 Cool GIS PIX\ESI_websi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1533347" cy="1844087"/>
          </a:xfrm>
          <a:prstGeom prst="rect">
            <a:avLst/>
          </a:prstGeom>
          <a:noFill/>
        </p:spPr>
      </p:pic>
      <p:pic>
        <p:nvPicPr>
          <p:cNvPr id="1028" name="Picture 4" descr="C:\Documents and Settings\robert.wilson\Desktop\2011 Cool GIS PIX\ESI_downloadpix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419599"/>
            <a:ext cx="1676400" cy="1809791"/>
          </a:xfrm>
          <a:prstGeom prst="rect">
            <a:avLst/>
          </a:prstGeom>
          <a:noFill/>
          <a:ln>
            <a:solidFill>
              <a:schemeClr val="tx1">
                <a:alpha val="95000"/>
              </a:schemeClr>
            </a:solidFill>
          </a:ln>
        </p:spPr>
      </p:pic>
      <p:pic>
        <p:nvPicPr>
          <p:cNvPr id="1029" name="Picture 5" descr="C:\Documents and Settings\robert.wilson\Desktop\2011 Cool GIS PIX\ESI_metadata_l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3954343" cy="737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C:\Documents and Settings\robert.wilson\Desktop\2011 Cool GIS PIX\ESI_xml_mteada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438400"/>
            <a:ext cx="1954935" cy="944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91400" y="1981200"/>
            <a:ext cx="1143000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Comic Sans MS" pitchFamily="66" charset="0"/>
                <a:cs typeface="Arial" charset="0"/>
              </a:rPr>
              <a:t>Metadata lite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3962400"/>
            <a:ext cx="1905000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Comic Sans MS" pitchFamily="66" charset="0"/>
                <a:cs typeface="Arial" charset="0"/>
              </a:rPr>
              <a:t>Main web site (home page)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5562600"/>
            <a:ext cx="1143000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Comic Sans MS" pitchFamily="66" charset="0"/>
                <a:cs typeface="Arial" charset="0"/>
              </a:rPr>
              <a:t>Data download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3581400"/>
            <a:ext cx="19812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Comic Sans MS" pitchFamily="66" charset="0"/>
                <a:cs typeface="Arial" charset="0"/>
              </a:rPr>
              <a:t>Full </a:t>
            </a:r>
            <a:r>
              <a:rPr lang="en-US" sz="1100" dirty="0" smtClean="0">
                <a:latin typeface="Comic Sans MS" pitchFamily="66" charset="0"/>
                <a:cs typeface="Arial" charset="0"/>
              </a:rPr>
              <a:t>Metadata record</a:t>
            </a:r>
            <a:endParaRPr lang="en-US" sz="11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sz="1100" dirty="0">
                <a:latin typeface="Comic Sans MS" pitchFamily="66" charset="0"/>
                <a:cs typeface="Arial" charset="0"/>
              </a:rPr>
              <a:t> </a:t>
            </a:r>
            <a:r>
              <a:rPr lang="en-US" sz="110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1100" dirty="0">
                <a:latin typeface="Comic Sans MS" pitchFamily="66" charset="0"/>
                <a:cs typeface="Arial" charset="0"/>
              </a:rPr>
              <a:t>points to WAF (html, xml)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934200" y="1828800"/>
            <a:ext cx="198119" cy="457200"/>
          </a:xfrm>
          <a:prstGeom prst="downArrow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  <a:effectLst>
            <a:outerShdw dist="50800" dir="18900000" algn="b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3962400"/>
            <a:ext cx="2895600" cy="138499"/>
          </a:xfrm>
          <a:prstGeom prst="rect">
            <a:avLst/>
          </a:prstGeom>
          <a:solidFill>
            <a:srgbClr val="FFFFCC">
              <a:alpha val="36000"/>
            </a:srgbClr>
          </a:solidFill>
          <a:ln>
            <a:solidFill>
              <a:srgbClr val="C00000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sz="300" dirty="0">
              <a:latin typeface="+mn-lt"/>
            </a:endParaRPr>
          </a:p>
        </p:txBody>
      </p:sp>
      <p:pic>
        <p:nvPicPr>
          <p:cNvPr id="16" name="Picture 3" descr="C:\Documents and Settings\robert.wilson\Desktop\2011 Cool GIS PIX\ESI_websi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853" y="1981200"/>
            <a:ext cx="1533347" cy="1844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990600" y="586740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CC"/>
                </a:solidFill>
                <a:latin typeface="+mn-lt"/>
                <a:hlinkClick r:id="rId7"/>
              </a:rPr>
              <a:t>http://egisws02.nos.noaa.gov/cmspgisdataregistry/</a:t>
            </a:r>
            <a:endParaRPr lang="en-US" sz="1200" b="1" dirty="0">
              <a:solidFill>
                <a:srgbClr val="FFFFCC"/>
              </a:solidFill>
              <a:latin typeface="+mn-lt"/>
            </a:endParaRPr>
          </a:p>
        </p:txBody>
      </p:sp>
      <p:pic>
        <p:nvPicPr>
          <p:cNvPr id="1034" name="Picture 10" descr="C:\Documents and Settings\robert.wilson\Local Settings\Temporary Internet Files\Content.IE5\I1YOH1J6\MC90044152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4419600"/>
            <a:ext cx="1524000" cy="1301858"/>
          </a:xfrm>
          <a:prstGeom prst="rect">
            <a:avLst/>
          </a:prstGeom>
          <a:noFill/>
        </p:spPr>
      </p:pic>
      <p:pic>
        <p:nvPicPr>
          <p:cNvPr id="22" name="Picture 21" descr="wright.jpg"/>
          <p:cNvPicPr>
            <a:picLocks noChangeAspect="1"/>
          </p:cNvPicPr>
          <p:nvPr/>
        </p:nvPicPr>
        <p:blipFill>
          <a:blip r:embed="rId9" cstate="print"/>
          <a:srcRect l="15385" r="15385"/>
          <a:stretch>
            <a:fillRect/>
          </a:stretch>
        </p:blipFill>
        <p:spPr>
          <a:xfrm rot="10800000" flipH="1" flipV="1">
            <a:off x="7696200" y="4648201"/>
            <a:ext cx="825760" cy="8991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62800" y="5791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What’s missing?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114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 50 NOAA baseline data sets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B3F753DC511438F9C303DEE1F83DD" ma:contentTypeVersion="0" ma:contentTypeDescription="Create a new document." ma:contentTypeScope="" ma:versionID="7acce0609a03bd0e3e3c1ddfd0e8b36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BA8B6CB-A366-4689-B07B-A1EA7615F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72159D5-2912-45A0-9148-B2DB5B430A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33CF3D-398B-4A6F-9487-576560B2180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36105</TotalTime>
  <Words>605</Words>
  <Application>Microsoft Office PowerPoint</Application>
  <PresentationFormat>On-screen Show (4:3)</PresentationFormat>
  <Paragraphs>152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SPO Agenda</vt:lpstr>
      <vt:lpstr>Background  </vt:lpstr>
      <vt:lpstr>Slide 4</vt:lpstr>
      <vt:lpstr>Leverage the OGC Services in ArcGIS Server </vt:lpstr>
      <vt:lpstr>Slide 6</vt:lpstr>
      <vt:lpstr>Selected Federal and NOAA Geospatial Systems</vt:lpstr>
      <vt:lpstr>NOAA CMSP Data Registry: Keep it Simple</vt:lpstr>
      <vt:lpstr>ESI in NOAA CMSP Data Registry</vt:lpstr>
      <vt:lpstr>Slide 10</vt:lpstr>
      <vt:lpstr>Slide 11</vt:lpstr>
      <vt:lpstr> </vt:lpstr>
      <vt:lpstr>Migrate NOAA Data to oceans.data.gov</vt:lpstr>
      <vt:lpstr>FY12 Web Metrics for CMSP Data Registry</vt:lpstr>
      <vt:lpstr>Conclusion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kristen.crossett</dc:creator>
  <cp:lastModifiedBy>Nipa.Parikh</cp:lastModifiedBy>
  <cp:revision>2586</cp:revision>
  <dcterms:created xsi:type="dcterms:W3CDTF">2009-12-03T14:49:34Z</dcterms:created>
  <dcterms:modified xsi:type="dcterms:W3CDTF">2012-05-02T15:20:05Z</dcterms:modified>
</cp:coreProperties>
</file>