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</p:sld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08" r:id="rId34"/>
    <p:sldId id="288" r:id="rId35"/>
    <p:sldId id="289" r:id="rId36"/>
    <p:sldId id="290" r:id="rId37"/>
    <p:sldId id="291" r:id="rId38"/>
    <p:sldId id="292" r:id="rId39"/>
    <p:sldId id="293" r:id="rId40"/>
    <p:sldId id="305" r:id="rId41"/>
    <p:sldId id="306" r:id="rId42"/>
    <p:sldId id="296" r:id="rId43"/>
    <p:sldId id="297" r:id="rId44"/>
    <p:sldId id="298" r:id="rId45"/>
    <p:sldId id="299" r:id="rId46"/>
    <p:sldId id="307" r:id="rId47"/>
    <p:sldId id="301" r:id="rId48"/>
    <p:sldId id="302" r:id="rId49"/>
    <p:sldId id="303" r:id="rId50"/>
    <p:sldId id="30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-9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271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173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238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704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595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823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824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6961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0760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299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012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9161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7862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779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4305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996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916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606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457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188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623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298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2D14F-EC88-416C-A59B-A7980B353879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CCF9B-470B-49A5-8662-600CBACC1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24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C40EE-2958-4885-ACF3-272507F087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A26D4-3642-4408-8B50-2C5BA75AA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869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35052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Identifying Important Ecological Areas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Environmental Sensitivity Index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Mapping Workshop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78486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Dr. Jeffrey Short,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JWS Consulting LLC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Brianne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Mecum and Dr. Chris Krenz, Oceana</a:t>
            </a:r>
          </a:p>
          <a:p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(special thanks to Audubon Alaska)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95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krenz\Desktop\Arctic\IEAs\NSB\ESI\Beluga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9182" y="-5688"/>
            <a:ext cx="8882418" cy="68636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96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krenz\Desktop\Arctic\IEAs\NSB\ESI\Bowhea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171"/>
            <a:ext cx="8915400" cy="68891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16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krenz\Desktop\Arctic\IEAs\NSB\ESI\Gray Whale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6907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92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renz\Desktop\Arctic\IEAs\NSB\ESI\Polar Bear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6541" y="1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84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krenz\Desktop\Arctic\IEAs\NSB\ESI\Ribbon Seal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6541" y="1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81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krenz\Desktop\Arctic\IEAs\NSB\ESI\Spotted Seal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22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762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Guild / Ecological Feature Level IEA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2005800" y="3230131"/>
            <a:ext cx="508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Fall Mammal Concentration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Areas Overlap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34291"/>
            <a:ext cx="7924800" cy="61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43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762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Guild / Ecological Feature Level IEA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2005800" y="3230131"/>
            <a:ext cx="508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Fall Mammal Concentration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Areas Overlap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34291"/>
            <a:ext cx="7924800" cy="61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 rot="20193655">
            <a:off x="3886049" y="3826757"/>
            <a:ext cx="1447800" cy="5054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93056" y="3227696"/>
            <a:ext cx="1143000" cy="533400"/>
          </a:xfrm>
          <a:prstGeom prst="straightConnector1">
            <a:avLst/>
          </a:prstGeom>
          <a:ln w="76200">
            <a:solidFill>
              <a:srgbClr val="FF0000"/>
            </a:solidFill>
            <a:headEnd w="med" len="med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36056" y="2694296"/>
            <a:ext cx="15263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Barrow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Canyon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74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 IEAs (in progress)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What information?</a:t>
            </a:r>
          </a:p>
          <a:p>
            <a:pPr marL="400050" lvl="1" indent="0">
              <a:buNone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-&gt; Ecological features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(e.g., marine mammals)</a:t>
            </a:r>
          </a:p>
          <a:p>
            <a:pPr marL="400050" lvl="1" indent="0">
              <a:buNone/>
            </a:pPr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How does one combine different types of information?  How can a single measuring stick be created?</a:t>
            </a:r>
          </a:p>
          <a:p>
            <a:pPr marL="400050" lvl="1" indent="0">
              <a:buNone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-&gt; Standard deviates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37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krenz\Desktop\Arctic\IEAs\NSB\ESI\1.  Locator_map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362200" y="4038600"/>
            <a:ext cx="8382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362200" y="609600"/>
            <a:ext cx="751764" cy="3429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13964" y="228600"/>
            <a:ext cx="1000836" cy="381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553200" y="419100"/>
            <a:ext cx="76200" cy="1790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14800" y="228600"/>
            <a:ext cx="2514600" cy="190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66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Why Discuss IEAs?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ESI should continue moving from a 1D coastal framework to a 3D framework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Especially in the Arctic, with sea ice and key pelagic feeding/hunting areas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Offshore impacts are probable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Additional tools to prioritize response based on relative importance/sensitivity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23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44" y="76200"/>
            <a:ext cx="8305800" cy="1782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Ecological Features Important to a Healthy, Functioning Arctic Marine Ecosystem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0465740"/>
              </p:ext>
            </p:extLst>
          </p:nvPr>
        </p:nvGraphicFramePr>
        <p:xfrm>
          <a:off x="304800" y="2057400"/>
          <a:ext cx="8595360" cy="463295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297680"/>
                <a:gridCol w="4297680"/>
              </a:tblGrid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Subsistence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Marine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Mammals</a:t>
                      </a:r>
                      <a:endParaRPr lang="en-US" sz="28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Benthic Biomass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Seabirds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and Shorebirds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Primary Production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Migration Corridors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Sea Ice (edges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and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polynyas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b="1" i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Fish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Hard Substrate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65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944" y="76200"/>
            <a:ext cx="8305800" cy="1782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Ecological Features Important to a Healthy, Functioning Arctic Marine Ecosystem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0806159"/>
              </p:ext>
            </p:extLst>
          </p:nvPr>
        </p:nvGraphicFramePr>
        <p:xfrm>
          <a:off x="304800" y="2057400"/>
          <a:ext cx="8595360" cy="463295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297680"/>
                <a:gridCol w="4297680"/>
              </a:tblGrid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Subsistence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Marine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Mammals</a:t>
                      </a:r>
                      <a:endParaRPr lang="en-US" sz="28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Benthic Biomass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Seabirds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and Shorebirds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Primary Production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Migration Corridors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indent="-285750" algn="ctr">
                        <a:buFont typeface="Arial" pitchFamily="34" charset="0"/>
                        <a:buChar char="•"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Sea Ice (edges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and </a:t>
                      </a:r>
                      <a:r>
                        <a:rPr lang="en-US" sz="2800" b="1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polynyas</a:t>
                      </a:r>
                      <a:r>
                        <a:rPr lang="en-US" sz="2800" b="1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en-US" sz="2800" b="1" dirty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b="1" i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Fish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b="1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Hard Substrate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50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457200"/>
            <a:ext cx="8763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 IEAs (in progress)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9501" y="1752600"/>
            <a:ext cx="8772099" cy="403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Benthic Biomass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Sample values (g/m</a:t>
            </a:r>
            <a:r>
              <a:rPr lang="en-US" sz="40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Extrapolation (nearest neighbor)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Affix to planning units (10X10 km)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Average value / planning unit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54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krenz\Desktop\Arctic\IEAs\NSB\ESI\2.  Benthic_sample_point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3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krenz\Desktop\Arctic\IEAs\NSB\ESI\3.  Benthic_extrapolate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020"/>
            <a:ext cx="8842679" cy="683297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88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krenz\Desktop\Arctic\IEAs\NSB\ESI\4.  Benthic_with_gri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824"/>
            <a:ext cx="8883890" cy="686482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27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krenz\Desktop\Arctic\IEAs\NSB\ESI\5.  Benthic_mean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9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457200"/>
            <a:ext cx="8763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 IEAs (in progress)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9501" y="1752600"/>
            <a:ext cx="8772099" cy="403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Net Primary Productivity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Estimated from satellite data (g/m</a:t>
            </a:r>
            <a:r>
              <a:rPr lang="en-US" sz="40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Affix to planning units (10X10 km)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Average value / planning unit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86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krenz\Desktop\Arctic\IEAs\NSB\ESI\6.  NetPrimaryProductivity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15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krenz\Desktop\Arctic\IEAs\NSB\ESI\7.  NetPrimaryProductivity_gri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6542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55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What are IEAs?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Geographically delineated areas which by themselves or in a network have distinguishing ecological characteristics, are important for maintaining habitat heterogeneity or the viability of a species, or contribute disproportionately to an ecosystem's health, including its productivity, biodiversity, function, structure, 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resilience</a:t>
            </a:r>
          </a:p>
          <a:p>
            <a:pPr marL="0" indent="0">
              <a:buNone/>
            </a:pP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en-US" sz="2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E.g.,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migration routes, subsistence areas, sensitive seafloor habitats, breeding and spawning areas, foraging areas, and areas of high primary productivity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70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krenz\Desktop\Arctic\IEAs\NSB\ESI\8.  NetPrimaryProductivity_Mean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90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457200"/>
            <a:ext cx="8763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 IEAs (in progress)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9501" y="1219200"/>
            <a:ext cx="8772099" cy="548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Seabird Density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Density estimate (birds/km</a:t>
            </a:r>
            <a:r>
              <a:rPr lang="en-US" sz="40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) – Audubon 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analysis of N. Pacific Pelagic Seabird </a:t>
            </a: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Database</a:t>
            </a:r>
          </a:p>
          <a:p>
            <a:pPr lvl="1"/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Filtered by species for data coverage</a:t>
            </a:r>
          </a:p>
          <a:p>
            <a:pPr lvl="1"/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Species densities combined for total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Affix to planning units (10X10 km)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Average value / planning unit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94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0236"/>
            <a:ext cx="8888306" cy="686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64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krenz\Desktop\Arctic\IEAs\NSB\ESI\10.  Bird_abundance_with_gri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43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krenz\Desktop\Arctic\IEAs\NSB\ESI\11.  Bird_mean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60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01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457200"/>
            <a:ext cx="8763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 IEAs (in progress)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9501" y="1676400"/>
            <a:ext cx="8772099" cy="449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Fall Mammal Concentration Areas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Estimates/knowledge of higher use areas (presence/absence; data used in previous example)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Affix to planning units (10X10 km)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Count / planning unit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88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krenz\Desktop\Arctic\IEAs\NSB\ESI\12.  Mammal_conc_area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94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krenz\Desktop\Arctic\IEAs\NSB\ESI\13.  Mammals_gri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05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krenz\Desktop\Arctic\IEAs\NSB\ESI\14.  Mammals_mean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64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Step 1 – Standard Deviates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>
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229600" cy="38862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𝒊</m:t>
                          </m:r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sz="48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 − </m:t>
                          </m:r>
                          <m:bar>
                            <m:barPr>
                              <m:pos m:val="top"/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4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4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sSub>
                            <m:sSubPr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800" b="1" dirty="0" smtClean="0"/>
              </a:p>
              <a:p>
                <a:pPr marL="0" indent="0">
                  <a:buNone/>
                </a:pPr>
                <a:r>
                  <a:rPr lang="en-US" sz="4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Where (</a:t>
                </a:r>
                <a:r>
                  <a:rPr lang="en-US" sz="4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en-US" sz="4000" i="1" baseline="-25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ij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 the value of planning unit j for the </a:t>
                </a:r>
                <a:r>
                  <a:rPr lang="en-US" sz="4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</a:t>
                </a:r>
                <a:r>
                  <a:rPr lang="en-US" sz="4000" baseline="30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ecological feature, and (</a:t>
                </a:r>
                <a:r>
                  <a:rPr lang="en-US" sz="4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</a:t>
                </a:r>
                <a:r>
                  <a:rPr lang="en-US" sz="4000" i="1" baseline="-25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ij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 the standard deviate.</a:t>
                </a:r>
                <a:endPara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229600" cy="3886200"/>
              </a:xfrm>
              <a:blipFill rotWithShape="1">
                <a:blip r:embed="rId2"/>
                <a:stretch>
                  <a:fillRect l="-2741" r="-2370" b="-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0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Identifying IEAs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Geographically delineated areas which by themselves or in a network have distinguishing ecological characteristics, are important for maintaining habitat heterogeneity or the viability of a species, or contribute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disproportionately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 an ecosystem's health, including its productivity, biodiversity, function, structure, or resilience</a:t>
            </a:r>
          </a:p>
          <a:p>
            <a:pPr marL="0" indent="0">
              <a:buNone/>
            </a:pPr>
            <a:endParaRPr lang="en-US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Individual species level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Guild or ecological feature level (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e.g.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marine mammals, benthic productivity)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39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Step 1 (cont.) – but Stay Positive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>
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953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𝒊</m:t>
                        </m:r>
                        <m:r>
                          <a:rPr 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4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800" b="1" i="1" dirty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800" b="1" i="1" dirty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800" b="1" i="1" dirty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14:m>
                  <m:oMath xmlns:m="http://schemas.openxmlformats.org/officeDocument/2006/math">
                    <m:r>
                      <a:rPr lang="en-US" sz="4800" b="1" i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48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n-US" sz="4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0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𝒊</m:t>
                          </m:r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sz="48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 − </m:t>
                          </m:r>
                          <m:bar>
                            <m:barPr>
                              <m:pos m:val="top"/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4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48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sSub>
                            <m:sSubPr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800" b="1" dirty="0" smtClean="0"/>
              </a:p>
              <a:p>
                <a:pPr marL="0" indent="0">
                  <a:buNone/>
                </a:pP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sz="4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𝒊</m:t>
                        </m:r>
                        <m:r>
                          <a:rPr 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4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800" b="1" i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800" b="1" i="1" dirty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800" b="1" i="1" dirty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800" b="1" i="1" dirty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e>
                    </m:acc>
                    <m:r>
                      <a:rPr lang="en-US" sz="4800" b="1" i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&lt; </m:t>
                    </m:r>
                  </m:oMath>
                </a14:m>
                <a:r>
                  <a:rPr lang="en-US" sz="4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 then </a:t>
                </a:r>
                <a:endParaRPr lang="en-US" sz="4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8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48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𝒊</m:t>
                          </m:r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sz="48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48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953000"/>
              </a:xfrm>
              <a:blipFill rotWithShape="1">
                <a:blip r:embed="rId2"/>
                <a:stretch>
                  <a:fillRect l="-3481" t="-2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30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krenz\Desktop\Arctic\IEAs\NSB\ESI\5.a.  Benthic_ST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082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krenz\Desktop\Arctic\IEAs\NSB\ESI\8.a. NPP_ST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43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krenz\Desktop\Arctic\IEAs\NSB\ESI\11.a. Bird_ST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96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krenz\Desktop\Arctic\IEAs\NSB\ESI\14.a. Mammal_STD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0324" y="6823"/>
            <a:ext cx="8876531" cy="685913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21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>
        <mc:Choice xmlns:mv="urn:schemas-microsoft-com:mac:vml"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8768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Adding it all up…</a:t>
                </a:r>
              </a:p>
              <a:p>
                <a:pPr marL="0" indent="0">
                  <a:buNone/>
                </a:pPr>
                <a:endPara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𝒋</m:t>
                          </m:r>
                        </m:sub>
                      </m:sSub>
                      <m:r>
                        <a:rPr lang="en-US" sz="48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800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Tahoma" pitchFamily="34" charset="0"/>
                                  <a:cs typeface="Tahoma" pitchFamily="34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4800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Tahoma" pitchFamily="34" charset="0"/>
                                  <a:cs typeface="Tahoma" pitchFamily="34" charset="0"/>
                                </a:rPr>
                                <m:t>𝒊𝒋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marL="0" indent="0">
                  <a:buNone/>
                </a:pPr>
                <a:endPara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marL="0" indent="0">
                  <a:buNone/>
                </a:pP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40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is the sum of ecological feature standard deviates for the </a:t>
                </a:r>
                <a:r>
                  <a:rPr lang="en-US" sz="4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j</a:t>
                </a:r>
                <a:r>
                  <a:rPr lang="en-US" sz="4000" i="1" baseline="300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</a:t>
                </a:r>
                <a:r>
                  <a:rPr lang="en-US" sz="4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planning unit.</a:t>
                </a:r>
                <a:endParaRPr 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876800"/>
              </a:xfrm>
              <a:blipFill rotWithShape="1">
                <a:blip r:embed="rId2"/>
                <a:stretch>
                  <a:fillRect l="-2741" t="-3625" r="-1037" b="-2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228600" y="457200"/>
            <a:ext cx="8763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Ecosystem Level IEAs (in progress)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51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krenz\Desktop\Arctic\IEAs\NSB\ESI\15.  Standard_deviations_ALL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7848" y="4738048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Standard Deviate Sum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79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Oil Spill Response Prioritization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15400" cy="4495800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History shows limited abilities in large spills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DWH: protect everything strategy saves nothing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ESI maps are prioritization tool, but…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Need ranking (currently everything appears important)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Decisions made during response and pit agencies against each other (e.g., mammals vs. birds)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Where should assets be staged?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93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Conceptual Considerations for ESI from IEA Identification Methods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7630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Measuring different attributes with one measuring stick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Potential to prioritize areas based on importance &amp; sensitivity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Can easily use weighting factors based on sensitivity (or other attribute)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Holistic versus piecemeal view of ecosystem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Response and impacts are 3 dimensional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81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ESI Mapping has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HUGE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Potential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22437"/>
            <a:ext cx="8991600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Expanded/holistic ESI maps could be a planning tool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OCSLA 2007-2012 5 year plan analysis used ESI maps but maps and info were not ripe (yet)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Importance and sensitivity mapping should be at the heart of NEPA analyses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ESI could be a better ecosystem baseline for NRDA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36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Species Level IEA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 place that is critical to a species survival</a:t>
            </a:r>
          </a:p>
          <a:p>
            <a:pPr marL="0" indent="0" algn="ctr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(density data, qualitative information)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6053171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27620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 spectacled eiders overwinter in the same spot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7037"/>
            <a:ext cx="24257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427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Species Level IEA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257300"/>
            <a:ext cx="8839200" cy="72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E. Chukchi Belugas Gather Near Point Lay</a:t>
            </a: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ckrenz\Desktop\Arctic\IEAs\NSB\ESI\Pages from Arctic52-1-49 Huntingtonetal19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/>
        </p:blipFill>
        <p:spPr bwMode="auto">
          <a:xfrm>
            <a:off x="167185" y="1981200"/>
            <a:ext cx="3273425" cy="480536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410200" cy="384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8731" y="6096000"/>
            <a:ext cx="2974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Huntington et al. 1999</a:t>
            </a:r>
          </a:p>
        </p:txBody>
      </p:sp>
      <p:cxnSp>
        <p:nvCxnSpPr>
          <p:cNvPr id="8" name="Straight Arrow Connector 7"/>
          <p:cNvCxnSpPr>
            <a:stCxn id="9" idx="6"/>
          </p:cNvCxnSpPr>
          <p:nvPr/>
        </p:nvCxnSpPr>
        <p:spPr>
          <a:xfrm flipV="1">
            <a:off x="1867975" y="4405174"/>
            <a:ext cx="3344459" cy="1109052"/>
          </a:xfrm>
          <a:prstGeom prst="straightConnector1">
            <a:avLst/>
          </a:prstGeom>
          <a:ln w="63500" cmpd="sng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19318295">
            <a:off x="274074" y="5892660"/>
            <a:ext cx="1783181" cy="3416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11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Guild / Ecological Feature Level IEA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Example fall mammal use of Barrow Canyon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96785" y="3083718"/>
            <a:ext cx="4922230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651" y="1679887"/>
            <a:ext cx="4872037" cy="487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771900" y="4322835"/>
            <a:ext cx="1790700" cy="210420"/>
          </a:xfrm>
          <a:prstGeom prst="straightConnector1">
            <a:avLst/>
          </a:prstGeom>
          <a:ln w="63500" cmpd="sng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1578" r="39714"/>
          <a:stretch/>
        </p:blipFill>
        <p:spPr bwMode="auto">
          <a:xfrm>
            <a:off x="7176446" y="2035967"/>
            <a:ext cx="1914100" cy="415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51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krenz\Desktop\Arctic\IEAs\NSB\ESI\Walrus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8587" y="0"/>
            <a:ext cx="8919213" cy="68921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52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krenz\Desktop\Arctic\IEAs\NSB\ESI\Bearded Seal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172"/>
            <a:ext cx="8915400" cy="68891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99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771</Words>
  <Application>Microsoft Macintosh PowerPoint</Application>
  <PresentationFormat>On-screen Show (4:3)</PresentationFormat>
  <Paragraphs>110</Paragraphs>
  <Slides>49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1_Office Theme</vt:lpstr>
      <vt:lpstr>Identifying Important Ecological Areas  Environmental Sensitivity Index Mapping Workshop</vt:lpstr>
      <vt:lpstr>Why Discuss IEAs?</vt:lpstr>
      <vt:lpstr>What are IEAs?</vt:lpstr>
      <vt:lpstr>Identifying IEAs</vt:lpstr>
      <vt:lpstr>Species Level IEA</vt:lpstr>
      <vt:lpstr>Species Level IEA</vt:lpstr>
      <vt:lpstr>Guild / Ecological Feature Level IEA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Ecosystem Level IEAs (in progress)</vt:lpstr>
      <vt:lpstr>Slide 19</vt:lpstr>
      <vt:lpstr>Ecological Features Important to a Healthy, Functioning Arctic Marine Ecosystem</vt:lpstr>
      <vt:lpstr>Ecological Features Important to a Healthy, Functioning Arctic Marine Ecosystem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Step 1 – Standard Deviates</vt:lpstr>
      <vt:lpstr>Step 1 (cont.) – but Stay Positive</vt:lpstr>
      <vt:lpstr>Slide 41</vt:lpstr>
      <vt:lpstr>Slide 42</vt:lpstr>
      <vt:lpstr>Slide 43</vt:lpstr>
      <vt:lpstr>Slide 44</vt:lpstr>
      <vt:lpstr>Slide 45</vt:lpstr>
      <vt:lpstr>Slide 46</vt:lpstr>
      <vt:lpstr>Oil Spill Response Prioritization</vt:lpstr>
      <vt:lpstr>Conceptual Considerations for ESI from IEA Identification Methods</vt:lpstr>
      <vt:lpstr>ESI Mapping has HUGE Potential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Important Ecological Areas  Environmental Sensitivity Index Mapping Workshop</dc:title>
  <dc:creator>Krenz, Christopher</dc:creator>
  <cp:lastModifiedBy>Jeffrey Short</cp:lastModifiedBy>
  <cp:revision>5</cp:revision>
  <dcterms:created xsi:type="dcterms:W3CDTF">2012-05-01T14:04:01Z</dcterms:created>
  <dcterms:modified xsi:type="dcterms:W3CDTF">2012-05-01T18:01:09Z</dcterms:modified>
</cp:coreProperties>
</file>