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2" r:id="rId1"/>
    <p:sldMasterId id="2147483715" r:id="rId2"/>
  </p:sldMasterIdLst>
  <p:notesMasterIdLst>
    <p:notesMasterId r:id="rId39"/>
  </p:notesMasterIdLst>
  <p:sldIdLst>
    <p:sldId id="256" r:id="rId3"/>
    <p:sldId id="289" r:id="rId4"/>
    <p:sldId id="257" r:id="rId5"/>
    <p:sldId id="270" r:id="rId6"/>
    <p:sldId id="303" r:id="rId7"/>
    <p:sldId id="274" r:id="rId8"/>
    <p:sldId id="290" r:id="rId9"/>
    <p:sldId id="271" r:id="rId10"/>
    <p:sldId id="287" r:id="rId11"/>
    <p:sldId id="310" r:id="rId12"/>
    <p:sldId id="260" r:id="rId13"/>
    <p:sldId id="291" r:id="rId14"/>
    <p:sldId id="292" r:id="rId15"/>
    <p:sldId id="293" r:id="rId16"/>
    <p:sldId id="295" r:id="rId17"/>
    <p:sldId id="275" r:id="rId18"/>
    <p:sldId id="307" r:id="rId19"/>
    <p:sldId id="277" r:id="rId20"/>
    <p:sldId id="276" r:id="rId21"/>
    <p:sldId id="306" r:id="rId22"/>
    <p:sldId id="263" r:id="rId23"/>
    <p:sldId id="299" r:id="rId24"/>
    <p:sldId id="265" r:id="rId25"/>
    <p:sldId id="266" r:id="rId26"/>
    <p:sldId id="298" r:id="rId27"/>
    <p:sldId id="268" r:id="rId28"/>
    <p:sldId id="296" r:id="rId29"/>
    <p:sldId id="278" r:id="rId30"/>
    <p:sldId id="308" r:id="rId31"/>
    <p:sldId id="297" r:id="rId32"/>
    <p:sldId id="283" r:id="rId33"/>
    <p:sldId id="284" r:id="rId34"/>
    <p:sldId id="300" r:id="rId35"/>
    <p:sldId id="301" r:id="rId36"/>
    <p:sldId id="302" r:id="rId37"/>
    <p:sldId id="31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90919" autoAdjust="0"/>
  </p:normalViewPr>
  <p:slideViewPr>
    <p:cSldViewPr>
      <p:cViewPr>
        <p:scale>
          <a:sx n="84" d="100"/>
          <a:sy n="84" d="100"/>
        </p:scale>
        <p:origin x="-1622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F4681-06DB-472E-89F9-E999B4685BCE}" type="datetimeFigureOut">
              <a:rPr lang="en-US" smtClean="0"/>
              <a:pPr/>
              <a:t>5/21/2012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BD4F4-F53E-4B07-8A4D-CA82F777BE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5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BD4F4-F53E-4B07-8A4D-CA82F777BEA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BD4F4-F53E-4B07-8A4D-CA82F777BEA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79"/>
            <a:fld id="{A2D56CFB-D446-4A06-B7DE-23400F17BFFA}" type="slidenum">
              <a:rPr lang="en-US" smtClean="0"/>
              <a:pPr defTabSz="912879"/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DD5F9E-0C4D-4B45-BD16-EA5D9EA8297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71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BD4F4-F53E-4B07-8A4D-CA82F777BEA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BD4F4-F53E-4B07-8A4D-CA82F777BEA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79">
              <a:defRPr sz="2700">
                <a:solidFill>
                  <a:schemeClr val="tx1"/>
                </a:solidFill>
                <a:latin typeface="Times" charset="0"/>
              </a:defRPr>
            </a:lvl1pPr>
            <a:lvl2pPr marL="729057" indent="-280406" defTabSz="912879">
              <a:defRPr sz="2700">
                <a:solidFill>
                  <a:schemeClr val="tx1"/>
                </a:solidFill>
                <a:latin typeface="Times" charset="0"/>
              </a:defRPr>
            </a:lvl2pPr>
            <a:lvl3pPr marL="1121626" indent="-224325" defTabSz="912879">
              <a:defRPr sz="2700">
                <a:solidFill>
                  <a:schemeClr val="tx1"/>
                </a:solidFill>
                <a:latin typeface="Times" charset="0"/>
              </a:defRPr>
            </a:lvl3pPr>
            <a:lvl4pPr marL="1570276" indent="-224325" defTabSz="912879">
              <a:defRPr sz="2700">
                <a:solidFill>
                  <a:schemeClr val="tx1"/>
                </a:solidFill>
                <a:latin typeface="Times" charset="0"/>
              </a:defRPr>
            </a:lvl4pPr>
            <a:lvl5pPr marL="2018927" indent="-224325" defTabSz="912879">
              <a:defRPr sz="2700">
                <a:solidFill>
                  <a:schemeClr val="tx1"/>
                </a:solidFill>
                <a:latin typeface="Times" charset="0"/>
              </a:defRPr>
            </a:lvl5pPr>
            <a:lvl6pPr marL="2467577" indent="-224325" algn="ctr" defTabSz="91287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</a:defRPr>
            </a:lvl6pPr>
            <a:lvl7pPr marL="2916227" indent="-224325" algn="ctr" defTabSz="91287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</a:defRPr>
            </a:lvl7pPr>
            <a:lvl8pPr marL="3364878" indent="-224325" algn="ctr" defTabSz="91287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</a:defRPr>
            </a:lvl8pPr>
            <a:lvl9pPr marL="3813528" indent="-224325" algn="ctr" defTabSz="91287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CE248C53-06D3-4D4A-B327-3ED08C11EB6A}" type="slidenum">
              <a:rPr lang="en-US" sz="1200">
                <a:latin typeface="Times New Roman" pitchFamily="18" charset="0"/>
              </a:rPr>
              <a:pPr/>
              <a:t>36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57200"/>
            <a:ext cx="8229600" cy="5181600"/>
          </a:xfrm>
          <a:prstGeom prst="rect">
            <a:avLst/>
          </a:prstGeom>
          <a:gradFill flip="none" rotWithShape="1">
            <a:gsLst>
              <a:gs pos="0">
                <a:srgbClr val="31619E"/>
              </a:gs>
              <a:gs pos="100000">
                <a:schemeClr val="accent1"/>
              </a:gs>
            </a:gsLst>
            <a:lin ang="16200000" scaled="0"/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6065838"/>
            <a:ext cx="9144000" cy="792162"/>
          </a:xfrm>
          <a:prstGeom prst="rect">
            <a:avLst/>
          </a:prstGeom>
          <a:solidFill>
            <a:srgbClr val="31619E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165225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7096" y="6127690"/>
            <a:ext cx="679704" cy="67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504668" y="6272359"/>
            <a:ext cx="626745" cy="3200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6234100"/>
            <a:ext cx="721683" cy="455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586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77825"/>
            <a:ext cx="7785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2057400"/>
            <a:ext cx="7505700" cy="4191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8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49" y="223837"/>
            <a:ext cx="7199413" cy="8257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55701" y="-58522"/>
            <a:ext cx="6172201" cy="2438400"/>
            <a:chOff x="-369888" y="304800"/>
            <a:chExt cx="6172201" cy="2438400"/>
          </a:xfrm>
        </p:grpSpPr>
        <p:sp>
          <p:nvSpPr>
            <p:cNvPr id="9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9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49" y="223837"/>
            <a:ext cx="7199413" cy="8257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55701" y="-58522"/>
            <a:ext cx="6172201" cy="2438400"/>
            <a:chOff x="-369888" y="304800"/>
            <a:chExt cx="6172201" cy="2438400"/>
          </a:xfrm>
        </p:grpSpPr>
        <p:sp>
          <p:nvSpPr>
            <p:cNvPr id="9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Oval 8"/>
          <p:cNvSpPr>
            <a:spLocks noChangeArrowheads="1"/>
          </p:cNvSpPr>
          <p:nvPr userDrawn="1"/>
        </p:nvSpPr>
        <p:spPr bwMode="auto">
          <a:xfrm>
            <a:off x="4456113" y="1300162"/>
            <a:ext cx="260350" cy="24765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4657725" y="1412875"/>
            <a:ext cx="5030788" cy="269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458788" y="1410493"/>
            <a:ext cx="5030788" cy="26987"/>
          </a:xfrm>
          <a:prstGeom prst="rect">
            <a:avLst/>
          </a:prstGeom>
          <a:gradFill flip="none"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2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al 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Oval 7"/>
          <p:cNvSpPr>
            <a:spLocks noChangeArrowheads="1"/>
          </p:cNvSpPr>
          <p:nvPr userDrawn="1"/>
        </p:nvSpPr>
        <p:spPr bwMode="auto">
          <a:xfrm>
            <a:off x="4298950" y="1136650"/>
            <a:ext cx="573088" cy="569912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70A4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Oval 8"/>
          <p:cNvSpPr>
            <a:spLocks noChangeArrowheads="1"/>
          </p:cNvSpPr>
          <p:nvPr userDrawn="1"/>
        </p:nvSpPr>
        <p:spPr bwMode="auto">
          <a:xfrm>
            <a:off x="4456113" y="1300162"/>
            <a:ext cx="260350" cy="24765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3428998" y="1410493"/>
            <a:ext cx="2286001" cy="26987"/>
          </a:xfrm>
          <a:prstGeom prst="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4634865" y="1408112"/>
            <a:ext cx="5030788" cy="269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-458790" y="1406998"/>
            <a:ext cx="5030788" cy="26987"/>
          </a:xfrm>
          <a:prstGeom prst="rect">
            <a:avLst/>
          </a:prstGeom>
          <a:gradFill flip="none"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17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4638"/>
            <a:ext cx="7848600" cy="1401762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 smtClean="0"/>
              <a:t>Long titles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981200"/>
            <a:ext cx="7848600" cy="44304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369888" y="729082"/>
            <a:ext cx="6172201" cy="2438400"/>
            <a:chOff x="-369888" y="304800"/>
            <a:chExt cx="6172201" cy="2438400"/>
          </a:xfrm>
        </p:grpSpPr>
        <p:sp>
          <p:nvSpPr>
            <p:cNvPr id="5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0207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7848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205663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78486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369888" y="304800"/>
            <a:ext cx="6172201" cy="2438400"/>
            <a:chOff x="-369888" y="304800"/>
            <a:chExt cx="6172201" cy="2438400"/>
          </a:xfrm>
        </p:grpSpPr>
        <p:sp>
          <p:nvSpPr>
            <p:cNvPr id="16" name="Oval 7"/>
            <p:cNvSpPr>
              <a:spLocks noChangeArrowheads="1"/>
            </p:cNvSpPr>
            <p:nvPr userDrawn="1"/>
          </p:nvSpPr>
          <p:spPr bwMode="auto">
            <a:xfrm>
              <a:off x="412750" y="1109663"/>
              <a:ext cx="573088" cy="569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070A4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 userDrawn="1"/>
          </p:nvSpPr>
          <p:spPr bwMode="auto">
            <a:xfrm>
              <a:off x="771525" y="1385888"/>
              <a:ext cx="5030788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 userDrawn="1"/>
          </p:nvSpPr>
          <p:spPr bwMode="auto">
            <a:xfrm>
              <a:off x="569913" y="1273175"/>
              <a:ext cx="260350" cy="247650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-369888" y="1385888"/>
              <a:ext cx="2286001" cy="26987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685800" y="304800"/>
              <a:ext cx="26988" cy="2438400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CO" sz="1800"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689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48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23838"/>
            <a:ext cx="8229600" cy="640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8950" y="932156"/>
            <a:ext cx="8194675" cy="575280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1295400" y="6324600"/>
            <a:ext cx="1600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5/21/2012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246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1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14F87"/>
            </a:gs>
            <a:gs pos="67000">
              <a:srgbClr val="5B82B3"/>
            </a:gs>
            <a:gs pos="100000">
              <a:srgbClr val="5B82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79248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92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12750" y="1109663"/>
            <a:ext cx="573088" cy="569912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070A4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569913" y="1273175"/>
            <a:ext cx="260350" cy="24765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369888" y="1385888"/>
            <a:ext cx="2286001" cy="26987"/>
          </a:xfrm>
          <a:prstGeom prst="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85800" y="304800"/>
            <a:ext cx="26988" cy="2438400"/>
          </a:xfrm>
          <a:prstGeom prst="rect">
            <a:avLst/>
          </a:prstGeom>
          <a:gradFill rotWithShape="0">
            <a:gsLst>
              <a:gs pos="0">
                <a:schemeClr val="bg1">
                  <a:alpha val="0"/>
                </a:schemeClr>
              </a:gs>
              <a:gs pos="5000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71525" y="1385888"/>
            <a:ext cx="5030788" cy="269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O" sz="1800">
              <a:latin typeface="Arial" pitchFamily="34" charset="0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21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D7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ambria"/>
          <a:ea typeface="ＭＳ Ｐゴシック" charset="-128"/>
          <a:cs typeface="Cambri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0"/>
        </a:spcBef>
        <a:spcAft>
          <a:spcPts val="1200"/>
        </a:spcAft>
        <a:buClr>
          <a:srgbClr val="FFD700"/>
        </a:buClr>
        <a:buSzPct val="120000"/>
        <a:buFont typeface="Arial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1pPr>
      <a:lvl2pPr marL="857250" indent="-28575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8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2pPr>
      <a:lvl3pPr marL="11430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3pPr>
      <a:lvl4pPr marL="16002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4pPr>
      <a:lvl5pPr marL="20574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»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214F87"/>
            </a:gs>
            <a:gs pos="67000">
              <a:srgbClr val="5B82B3"/>
            </a:gs>
            <a:gs pos="100000">
              <a:srgbClr val="5B82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79248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92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20" r:id="rId2"/>
    <p:sldLayoutId id="2147483719" r:id="rId3"/>
    <p:sldLayoutId id="2147483717" r:id="rId4"/>
    <p:sldLayoutId id="2147483718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D7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ambria"/>
          <a:ea typeface="ＭＳ Ｐゴシック" charset="-128"/>
          <a:cs typeface="Cambri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D700"/>
          </a:solidFill>
          <a:latin typeface="Cambria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0"/>
        </a:spcBef>
        <a:spcAft>
          <a:spcPts val="1200"/>
        </a:spcAft>
        <a:buClr>
          <a:srgbClr val="FFD700"/>
        </a:buClr>
        <a:buSzPct val="120000"/>
        <a:buFont typeface="Arial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1pPr>
      <a:lvl2pPr marL="857250" indent="-28575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8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2pPr>
      <a:lvl3pPr marL="11430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3pPr>
      <a:lvl4pPr marL="16002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–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4pPr>
      <a:lvl5pPr marL="2057400" indent="-228600" algn="l" rtl="0" eaLnBrk="1" fontAlgn="base" hangingPunct="1">
        <a:lnSpc>
          <a:spcPct val="85000"/>
        </a:lnSpc>
        <a:spcBef>
          <a:spcPts val="0"/>
        </a:spcBef>
        <a:spcAft>
          <a:spcPts val="800"/>
        </a:spcAft>
        <a:buClr>
          <a:srgbClr val="FFD700"/>
        </a:buClr>
        <a:buFont typeface="Arial" charset="0"/>
        <a:buChar char="»"/>
        <a:defRPr sz="2000" kern="120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ＭＳ Ｐゴシック" charset="-128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map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liforniacoastline.org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map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Shoreline Classification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Research Planning, </a:t>
            </a:r>
            <a:r>
              <a:rPr lang="en-US" sz="3600" dirty="0" err="1"/>
              <a:t>Inc</a:t>
            </a:r>
            <a:endParaRPr lang="en-US" sz="3600" dirty="0"/>
          </a:p>
          <a:p>
            <a:pPr>
              <a:defRPr/>
            </a:pPr>
            <a:r>
              <a:rPr lang="en-US" dirty="0"/>
              <a:t>May </a:t>
            </a:r>
            <a:r>
              <a:rPr lang="en-US" dirty="0" smtClean="0"/>
              <a:t>1, </a:t>
            </a:r>
            <a:r>
              <a:rPr lang="en-US" dirty="0"/>
              <a:t>2012</a:t>
            </a:r>
          </a:p>
          <a:p>
            <a:r>
              <a:rPr lang="en-US" dirty="0"/>
              <a:t>ESI workshop, Mobile Alabama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618331" y="198438"/>
            <a:ext cx="7848600" cy="82772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D7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/>
                <a:ea typeface="ＭＳ Ｐゴシック" charset="-128"/>
                <a:cs typeface="Cambri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D700"/>
                </a:solidFill>
                <a:latin typeface="Cambria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D700"/>
                </a:solidFill>
                <a:latin typeface="Cambria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D700"/>
                </a:solidFill>
                <a:latin typeface="Cambria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D700"/>
                </a:solidFill>
                <a:latin typeface="Cambria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dirty="0" smtClean="0"/>
              <a:t>Louisiana Shoreline Classification</a:t>
            </a:r>
          </a:p>
          <a:p>
            <a:endParaRPr lang="en-US" dirty="0"/>
          </a:p>
        </p:txBody>
      </p:sp>
      <p:pic>
        <p:nvPicPr>
          <p:cNvPr id="4" name="Picture 2" descr="C:\Documents and Settings\Katy\Desktop\transfer\Louisiana_SG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280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Adjacent Habitats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Polygonal habitats that are included as part of the maps and integrated with the shoreline classification</a:t>
            </a:r>
          </a:p>
          <a:p>
            <a:r>
              <a:rPr lang="en-US" dirty="0" smtClean="0"/>
              <a:t>Intertidal and Benthic : wetlands, tidal flats, reefs, SAV beds</a:t>
            </a:r>
          </a:p>
          <a:p>
            <a:r>
              <a:rPr lang="en-US" dirty="0" smtClean="0"/>
              <a:t>Sources: many, primarily NWI, or other more recent, state or regional datasets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467600" cy="1020762"/>
          </a:xfrm>
        </p:spPr>
        <p:txBody>
          <a:bodyPr/>
          <a:lstStyle/>
          <a:p>
            <a:r>
              <a:rPr lang="en-US" dirty="0" smtClean="0"/>
              <a:t>Imagery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93837"/>
            <a:ext cx="4038600" cy="4830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u="sng" dirty="0" smtClean="0"/>
              <a:t>Vertical</a:t>
            </a:r>
          </a:p>
          <a:p>
            <a:r>
              <a:rPr lang="en-US" sz="2600" dirty="0" smtClean="0"/>
              <a:t>State/county provided image web services (e.g. FWC Image Server)</a:t>
            </a:r>
          </a:p>
          <a:p>
            <a:r>
              <a:rPr lang="en-US" sz="2600" dirty="0" smtClean="0"/>
              <a:t>Google Earth/Maps</a:t>
            </a:r>
          </a:p>
          <a:p>
            <a:r>
              <a:rPr lang="en-US" sz="2600" dirty="0" smtClean="0"/>
              <a:t>USGS/NAIP</a:t>
            </a:r>
          </a:p>
          <a:p>
            <a:endParaRPr lang="en-US" sz="2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24400" y="1524000"/>
            <a:ext cx="4038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D700"/>
              </a:buClr>
              <a:buSzPct val="120000"/>
              <a:buFont typeface="Arial" charset="0"/>
              <a:buNone/>
              <a:tabLst/>
              <a:defRPr/>
            </a:pPr>
            <a:r>
              <a:rPr lang="en-US" sz="3200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Oblique</a:t>
            </a:r>
            <a:endParaRPr kumimoji="0" lang="en-US" sz="3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D700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Bing Imagery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D700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Licensed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Pictometry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D700"/>
              </a:buClr>
              <a:buSzPct val="120000"/>
              <a:buFont typeface="Arial" charset="0"/>
              <a:buChar char="•"/>
              <a:tabLst/>
              <a:defRPr/>
            </a:pPr>
            <a:r>
              <a:rPr lang="en-US" sz="2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NGOs</a:t>
            </a: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D700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Acquired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 for project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FFD700"/>
              </a:buClr>
              <a:buSzPct val="120000"/>
              <a:buFont typeface="Arial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rrowheads="1"/>
          </p:cNvPicPr>
          <p:nvPr/>
        </p:nvPicPr>
        <p:blipFill>
          <a:blip r:embed="rId2" cstate="print"/>
          <a:srcRect l="22500" t="20976" b="4521"/>
          <a:stretch>
            <a:fillRect/>
          </a:stretch>
        </p:blipFill>
        <p:spPr bwMode="auto">
          <a:xfrm>
            <a:off x="897835" y="12192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6019800" y="6400800"/>
            <a:ext cx="2590800" cy="38100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http://www.bing.com/maps/</a:t>
            </a:r>
            <a:endParaRPr lang="en-US" sz="1200" dirty="0" smtClean="0"/>
          </a:p>
          <a:p>
            <a:pPr algn="r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AutoShape 10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AutoShape 12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1" name="Picture 13" descr="C:\Documents and Settings\zach\Desktop\201005564 (Larg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391400" cy="4927600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5443330" y="6249504"/>
            <a:ext cx="2895600" cy="38100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http://www.californiacoastline.org/</a:t>
            </a:r>
            <a:endParaRPr lang="en-US" sz="1200" dirty="0" smtClean="0"/>
          </a:p>
          <a:p>
            <a:pPr algn="r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AutoShape 10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AutoShape 12" descr="http://www.large.images.californiacoastline.org/images/2010/large/4/2010055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1" name="Picture 13" descr="C:\Documents and Settings\zach\Desktop\201005564 (Large).JPG"/>
          <p:cNvPicPr>
            <a:picLocks noChangeArrowheads="1"/>
          </p:cNvPicPr>
          <p:nvPr/>
        </p:nvPicPr>
        <p:blipFill>
          <a:blip r:embed="rId2" cstate="print"/>
          <a:srcRect l="10591" t="30876" r="47549" b="25275"/>
          <a:stretch>
            <a:fillRect/>
          </a:stretch>
        </p:blipFill>
        <p:spPr bwMode="auto">
          <a:xfrm>
            <a:off x="904874" y="1219200"/>
            <a:ext cx="7553325" cy="5181600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5565912" y="6473687"/>
            <a:ext cx="2895600" cy="38100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en-US" sz="1200" dirty="0" smtClean="0"/>
              <a:t>Source: NOAA Mississippi ESI</a:t>
            </a:r>
          </a:p>
          <a:p>
            <a:pPr algn="r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via oblique aerials</a:t>
            </a:r>
            <a:endParaRPr lang="en-US" dirty="0"/>
          </a:p>
        </p:txBody>
      </p:sp>
      <p:pic>
        <p:nvPicPr>
          <p:cNvPr id="4" name="Picture 20" descr="E:\Users\katy\Desktop\PowerpointSlides_ESIPres\Classification1Ar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15887"/>
            <a:ext cx="5562600" cy="53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via oblique aerials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76400" y="1219200"/>
            <a:ext cx="5791200" cy="5486400"/>
            <a:chOff x="1676400" y="1219200"/>
            <a:chExt cx="5562600" cy="5325894"/>
          </a:xfrm>
        </p:grpSpPr>
        <p:grpSp>
          <p:nvGrpSpPr>
            <p:cNvPr id="3" name="Group 2"/>
            <p:cNvGrpSpPr/>
            <p:nvPr/>
          </p:nvGrpSpPr>
          <p:grpSpPr>
            <a:xfrm>
              <a:off x="1676400" y="1219200"/>
              <a:ext cx="5562600" cy="5325894"/>
              <a:chOff x="1676400" y="1219200"/>
              <a:chExt cx="5562600" cy="5325894"/>
            </a:xfrm>
          </p:grpSpPr>
          <p:pic>
            <p:nvPicPr>
              <p:cNvPr id="4" name="Picture 20" descr="E:\Users\katy\Desktop\PowerpointSlides_ESIPres\Classification1Area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1219200"/>
                <a:ext cx="5562600" cy="5325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val 4"/>
              <p:cNvSpPr/>
              <p:nvPr/>
            </p:nvSpPr>
            <p:spPr>
              <a:xfrm>
                <a:off x="3581400" y="4419600"/>
                <a:ext cx="1295400" cy="129540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791200" y="2971800"/>
              <a:ext cx="1371600" cy="22860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wn Arrow 6"/>
            <p:cNvSpPr/>
            <p:nvPr/>
          </p:nvSpPr>
          <p:spPr>
            <a:xfrm rot="2450423">
              <a:off x="5679355" y="3130564"/>
              <a:ext cx="76200" cy="152400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via oblique aerials</a:t>
            </a:r>
            <a:endParaRPr lang="en-US" dirty="0"/>
          </a:p>
        </p:txBody>
      </p:sp>
      <p:pic>
        <p:nvPicPr>
          <p:cNvPr id="6" name="Picture 2" descr="E:\Users\katy\Desktop\PowerpointSlides_ESIPres\Class1Zoo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3" y="1295400"/>
            <a:ext cx="693225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Classification via oblique aerials</a:t>
            </a:r>
            <a:endParaRPr lang="en-US" dirty="0"/>
          </a:p>
        </p:txBody>
      </p:sp>
      <p:pic>
        <p:nvPicPr>
          <p:cNvPr id="4" name="Picture 2" descr="E:\Users\katy\Desktop\PowerpointSlides_ESIPres\Classification1ESION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5" y="1752600"/>
            <a:ext cx="395782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E:\Users\katy\Desktop\PowerpointSlides_ESIPres\Classification1Area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49552"/>
            <a:ext cx="4041648" cy="40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ESI concept</a:t>
            </a:r>
          </a:p>
          <a:p>
            <a:r>
              <a:rPr lang="en-US" dirty="0" smtClean="0"/>
              <a:t>Current production process</a:t>
            </a:r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Relevant programs and standards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Classification via oblique aerials</a:t>
            </a:r>
            <a:endParaRPr lang="en-US" dirty="0"/>
          </a:p>
        </p:txBody>
      </p:sp>
      <p:pic>
        <p:nvPicPr>
          <p:cNvPr id="6" name="Picture 5" descr="C:\Documents and Settings\Katy\Desktop\transfer\Clipboard01.jpg"/>
          <p:cNvPicPr>
            <a:picLocks noChangeAspect="1" noChangeArrowheads="1"/>
          </p:cNvPicPr>
          <p:nvPr/>
        </p:nvPicPr>
        <p:blipFill>
          <a:blip r:embed="rId2" cstate="print"/>
          <a:srcRect l="14122" r="16038"/>
          <a:stretch>
            <a:fillRect/>
          </a:stretch>
        </p:blipFill>
        <p:spPr bwMode="auto">
          <a:xfrm>
            <a:off x="4724400" y="1752600"/>
            <a:ext cx="4038600" cy="4038600"/>
          </a:xfrm>
          <a:prstGeom prst="rect">
            <a:avLst/>
          </a:prstGeom>
          <a:noFill/>
        </p:spPr>
      </p:pic>
      <p:pic>
        <p:nvPicPr>
          <p:cNvPr id="7" name="Picture 2" descr="E:\Users\katy\Desktop\PowerpointSlides_ESIPres\Classification1ESION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1752600"/>
            <a:ext cx="395782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Shoreline geometry / integration</a:t>
            </a:r>
          </a:p>
          <a:p>
            <a:r>
              <a:rPr lang="en-US" dirty="0" smtClean="0"/>
              <a:t>Classification flexibility</a:t>
            </a:r>
          </a:p>
          <a:p>
            <a:r>
              <a:rPr lang="en-US" dirty="0" smtClean="0"/>
              <a:t>Minimum mapping unit (MMU)</a:t>
            </a:r>
          </a:p>
          <a:p>
            <a:r>
              <a:rPr lang="en-US" dirty="0" smtClean="0"/>
              <a:t>Regional differences</a:t>
            </a:r>
          </a:p>
          <a:p>
            <a:r>
              <a:rPr lang="en-US" dirty="0" smtClean="0"/>
              <a:t>Sensitivity vs. Morphology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49" y="223837"/>
            <a:ext cx="7766151" cy="8257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 – Geometry Matching</a:t>
            </a:r>
            <a:endParaRPr lang="en-US" dirty="0"/>
          </a:p>
        </p:txBody>
      </p:sp>
      <p:pic>
        <p:nvPicPr>
          <p:cNvPr id="5" name="Picture 4" descr="C:\Documents and Settings\Katy\Desktop\transfer\Clipboard02.jpg"/>
          <p:cNvPicPr>
            <a:picLocks noChangeAspect="1" noChangeArrowheads="1"/>
          </p:cNvPicPr>
          <p:nvPr/>
        </p:nvPicPr>
        <p:blipFill>
          <a:blip r:embed="rId2" cstate="print"/>
          <a:srcRect l="14810" r="17975" b="4549"/>
          <a:stretch>
            <a:fillRect/>
          </a:stretch>
        </p:blipFill>
        <p:spPr bwMode="auto">
          <a:xfrm>
            <a:off x="1752600" y="1295400"/>
            <a:ext cx="5638800" cy="5256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– Classification Flexibility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44196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Three releases of the NOAA ESI Guidelines: 1992, 1997, and 2002.</a:t>
            </a:r>
          </a:p>
          <a:p>
            <a:r>
              <a:rPr lang="en-US" sz="2800" dirty="0" smtClean="0"/>
              <a:t>Limited opportunities for updating or changing standard</a:t>
            </a:r>
          </a:p>
          <a:p>
            <a:r>
              <a:rPr lang="en-US" sz="2800" dirty="0" smtClean="0"/>
              <a:t>Sensitivity and morphology are inseparable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91200" y="1371600"/>
            <a:ext cx="2667000" cy="5181600"/>
            <a:chOff x="4740889" y="228600"/>
            <a:chExt cx="3652474" cy="63246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7337" t="18018" r="25250" b="12072"/>
            <a:stretch>
              <a:fillRect/>
            </a:stretch>
          </p:blipFill>
          <p:spPr bwMode="auto">
            <a:xfrm>
              <a:off x="4740889" y="228600"/>
              <a:ext cx="3652474" cy="470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rrowheads="1"/>
            </p:cNvPicPr>
            <p:nvPr/>
          </p:nvPicPr>
          <p:blipFill>
            <a:blip r:embed="rId3" cstate="print"/>
            <a:srcRect l="37344" t="21726" r="25214" b="53881"/>
            <a:stretch>
              <a:fillRect/>
            </a:stretch>
          </p:blipFill>
          <p:spPr bwMode="auto">
            <a:xfrm>
              <a:off x="4748082" y="4930112"/>
              <a:ext cx="3643760" cy="162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– Minimum Mapping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Minimum Mapping Unit (</a:t>
            </a:r>
            <a:r>
              <a:rPr lang="en-US" b="1" i="1" dirty="0" smtClean="0">
                <a:solidFill>
                  <a:schemeClr val="accent6"/>
                </a:solidFill>
              </a:rPr>
              <a:t>MMU</a:t>
            </a:r>
            <a:r>
              <a:rPr lang="en-US" dirty="0" smtClean="0"/>
              <a:t>) is the smallest alongshore length of shoreline mapped as separate segment</a:t>
            </a:r>
          </a:p>
          <a:p>
            <a:r>
              <a:rPr lang="en-US" dirty="0" smtClean="0"/>
              <a:t>In the past, driven by hardcopy map scale</a:t>
            </a:r>
          </a:p>
          <a:p>
            <a:r>
              <a:rPr lang="en-US" dirty="0" smtClean="0"/>
              <a:t>Use of digital data in </a:t>
            </a:r>
            <a:r>
              <a:rPr lang="en-US" b="1" i="1" dirty="0" smtClean="0">
                <a:solidFill>
                  <a:schemeClr val="accent6"/>
                </a:solidFill>
              </a:rPr>
              <a:t>multi-scale environments</a:t>
            </a:r>
            <a:r>
              <a:rPr lang="en-US" dirty="0" smtClean="0"/>
              <a:t> and increasing urbanization/fragmentation of shoreline environments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rrowheads="1"/>
          </p:cNvPicPr>
          <p:nvPr/>
        </p:nvPicPr>
        <p:blipFill>
          <a:blip r:embed="rId2" cstate="print"/>
          <a:srcRect l="22500" t="20976" b="4521"/>
          <a:stretch>
            <a:fillRect/>
          </a:stretch>
        </p:blipFill>
        <p:spPr bwMode="auto">
          <a:xfrm>
            <a:off x="914400" y="11430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5638800" y="6258339"/>
            <a:ext cx="2590800" cy="38100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en-US" sz="1200" dirty="0" smtClean="0"/>
              <a:t>Source: </a:t>
            </a:r>
            <a:r>
              <a:rPr lang="en-US" sz="1200" dirty="0" smtClean="0">
                <a:hlinkClick r:id="rId3"/>
              </a:rPr>
              <a:t>http://www.bing.com/maps/</a:t>
            </a:r>
            <a:endParaRPr lang="en-US" sz="1200" dirty="0" smtClean="0"/>
          </a:p>
          <a:p>
            <a:pPr algn="r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962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 – Regional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Atlases compiled by states or region, but using a national classification standard.</a:t>
            </a:r>
          </a:p>
          <a:p>
            <a:r>
              <a:rPr lang="en-US" dirty="0" smtClean="0"/>
              <a:t>Exposure:  Are “Exposed” and “Sheltered” defined in the same way across atlases?</a:t>
            </a:r>
          </a:p>
          <a:p>
            <a:r>
              <a:rPr lang="en-US" dirty="0" smtClean="0"/>
              <a:t>Does sensitivity of a given morphology change from region to region?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7724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Relevant Programs and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 smtClean="0"/>
              <a:t>ShoreZone</a:t>
            </a:r>
            <a:endParaRPr lang="en-US" sz="3600" dirty="0" smtClean="0"/>
          </a:p>
          <a:p>
            <a:r>
              <a:rPr lang="en-US" sz="3600" dirty="0" smtClean="0"/>
              <a:t>Coastal and Marine Ecological Classification System (CMECS)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680" t="23877" r="15120" b="10806"/>
          <a:stretch>
            <a:fillRect/>
          </a:stretch>
        </p:blipFill>
        <p:spPr bwMode="auto">
          <a:xfrm>
            <a:off x="4191000" y="152400"/>
            <a:ext cx="480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447800"/>
            <a:ext cx="38100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914400" lvl="1" indent="-4572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Similar geometry</a:t>
            </a:r>
          </a:p>
          <a:p>
            <a:pPr marL="914400" lvl="1" indent="-4572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Rocky coast focus</a:t>
            </a:r>
          </a:p>
          <a:p>
            <a:pPr marL="914400" lvl="1" indent="-4572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Each line segment may have multiple geologic “units” associated</a:t>
            </a:r>
          </a:p>
          <a:p>
            <a:pPr marL="914400" lvl="1" indent="-4572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More complex data structure</a:t>
            </a:r>
          </a:p>
          <a:p>
            <a:pPr marL="914400" lvl="1" indent="-457200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Biological communities directly associated with shoreline segment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3200401" cy="1143000"/>
          </a:xfrm>
        </p:spPr>
        <p:txBody>
          <a:bodyPr/>
          <a:lstStyle/>
          <a:p>
            <a:pPr lvl="1" algn="l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ShoreZone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Shoreline Geologic Unit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Classification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943100" y="6553200"/>
            <a:ext cx="5257800" cy="304800"/>
          </a:xfrm>
        </p:spPr>
        <p:txBody>
          <a:bodyPr>
            <a:normAutofit/>
          </a:bodyPr>
          <a:lstStyle/>
          <a:p>
            <a:pPr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000" dirty="0" smtClean="0">
                <a:effectLst/>
              </a:rPr>
              <a:t>Source: http://conserveonline.org/static/html/datadictionary0910/index.htm</a:t>
            </a:r>
          </a:p>
          <a:p>
            <a:pPr algn="ctr">
              <a:buNone/>
            </a:pPr>
            <a:endParaRPr lang="en-US" sz="10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24800" cy="1020762"/>
          </a:xfrm>
        </p:spPr>
        <p:txBody>
          <a:bodyPr/>
          <a:lstStyle/>
          <a:p>
            <a:pPr marL="342900">
              <a:spcBef>
                <a:spcPct val="20000"/>
              </a:spcBef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Shorezone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Biobands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1028700" y="6477000"/>
            <a:ext cx="7086600" cy="3810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1200" dirty="0" smtClean="0"/>
              <a:t>Source: http://</a:t>
            </a:r>
            <a:r>
              <a:rPr lang="en-US" sz="1100" dirty="0" smtClean="0"/>
              <a:t>conserveonline.org/workspaces/shorezone/documents/supporting-documentation/view.html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6158" t="26117" r="12316" b="46391"/>
          <a:stretch>
            <a:fillRect/>
          </a:stretch>
        </p:blipFill>
        <p:spPr bwMode="auto">
          <a:xfrm>
            <a:off x="188843" y="1931737"/>
            <a:ext cx="4267200" cy="2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6158" t="54295" r="12316" b="18900"/>
          <a:stretch>
            <a:fillRect/>
          </a:stretch>
        </p:blipFill>
        <p:spPr bwMode="auto">
          <a:xfrm>
            <a:off x="4648200" y="1931737"/>
            <a:ext cx="4376614" cy="299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947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 consistent classification of shoreline morphology / habitat</a:t>
            </a:r>
          </a:p>
          <a:p>
            <a:r>
              <a:rPr lang="en-US" dirty="0" smtClean="0"/>
              <a:t>Focus on oil spill response</a:t>
            </a:r>
          </a:p>
          <a:p>
            <a:r>
              <a:rPr lang="en-US" dirty="0" smtClean="0"/>
              <a:t>National standard (arctic to tropical) with ~35 year history</a:t>
            </a:r>
          </a:p>
          <a:p>
            <a:r>
              <a:rPr lang="en-US" dirty="0" smtClean="0"/>
              <a:t>Primarily linear shoreline segments, with limited polygonal features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Coastal and Marine Ecological Classification Standard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4490" t="17844" r="11224" b="29812"/>
          <a:stretch>
            <a:fillRect/>
          </a:stretch>
        </p:blipFill>
        <p:spPr bwMode="auto">
          <a:xfrm>
            <a:off x="990600" y="1687285"/>
            <a:ext cx="6858000" cy="478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Coastal and Marine Ecological Classification Standard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600" y="6477000"/>
            <a:ext cx="7086600" cy="381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1000" dirty="0" smtClean="0"/>
              <a:t>Source: http://www.csc.noaa.gov/benthic/cmecs/index.html</a:t>
            </a:r>
          </a:p>
          <a:p>
            <a:pPr algn="ctr">
              <a:buNone/>
            </a:pPr>
            <a:endParaRPr lang="en-US" sz="1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7939" t="19861" r="25724" b="34856"/>
          <a:stretch>
            <a:fillRect/>
          </a:stretch>
        </p:blipFill>
        <p:spPr bwMode="auto">
          <a:xfrm>
            <a:off x="1600200" y="1524000"/>
            <a:ext cx="5867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Coastal and Marine Ecological Classification Standard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90600" y="6477000"/>
            <a:ext cx="7086600" cy="381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1000" dirty="0" smtClean="0"/>
              <a:t>Source: http://www.csc.noaa.gov/benthic/cmecs/index.html</a:t>
            </a:r>
          </a:p>
          <a:p>
            <a:pPr algn="ctr">
              <a:buNone/>
            </a:pPr>
            <a:endParaRPr lang="en-US" sz="1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600200" y="1524000"/>
            <a:ext cx="5867400" cy="4625788"/>
            <a:chOff x="1600200" y="1447800"/>
            <a:chExt cx="5867400" cy="462578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7939" t="19861" r="25724" b="71648"/>
            <a:stretch>
              <a:fillRect/>
            </a:stretch>
          </p:blipFill>
          <p:spPr bwMode="auto">
            <a:xfrm>
              <a:off x="1600200" y="1447800"/>
              <a:ext cx="5867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7768" t="65144" r="25894" b="3078"/>
            <a:stretch>
              <a:fillRect/>
            </a:stretch>
          </p:blipFill>
          <p:spPr bwMode="auto">
            <a:xfrm>
              <a:off x="1600200" y="2286000"/>
              <a:ext cx="5867400" cy="378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6237"/>
            <a:ext cx="7924800" cy="47545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Are there additional attributes you’d like to see tied to the shoreline? How would these be useful?</a:t>
            </a:r>
          </a:p>
          <a:p>
            <a:pPr lvl="0"/>
            <a:r>
              <a:rPr lang="en-US" dirty="0" smtClean="0"/>
              <a:t>What are your opinions on adding exposure, slope, fetch or other elements of some of other classifications (CMEC/</a:t>
            </a:r>
            <a:r>
              <a:rPr lang="en-US" dirty="0" err="1" smtClean="0"/>
              <a:t>ShoreZone</a:t>
            </a:r>
            <a:r>
              <a:rPr lang="en-US" dirty="0" smtClean="0"/>
              <a:t>)?</a:t>
            </a:r>
          </a:p>
          <a:p>
            <a:pPr lvl="0"/>
            <a:r>
              <a:rPr lang="en-US" dirty="0" smtClean="0"/>
              <a:t>Do you think a coarser level classification (e.g. “Beach” vs. “Mixed sand and gravel beach”) would be useful?</a:t>
            </a:r>
          </a:p>
          <a:p>
            <a:pPr lvl="0"/>
            <a:r>
              <a:rPr lang="en-US" dirty="0" smtClean="0"/>
              <a:t>Would “mixed” alongshore shoreline classes useful or confusing?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questions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646237"/>
            <a:ext cx="7924800" cy="47545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What do you think would be the “best” base shoreline? Why?</a:t>
            </a:r>
          </a:p>
          <a:p>
            <a:pPr lvl="0"/>
            <a:r>
              <a:rPr lang="en-US" dirty="0" smtClean="0"/>
              <a:t>Is it better to select the “best” shoreline for each atlas or project, or to be consistent across the US to the extent possible?</a:t>
            </a:r>
          </a:p>
          <a:p>
            <a:pPr lvl="0"/>
            <a:r>
              <a:rPr lang="en-US" dirty="0" smtClean="0"/>
              <a:t>What is more important in shoreline: cartographic detail or specific tidal datum?</a:t>
            </a:r>
          </a:p>
          <a:p>
            <a:pPr lvl="0"/>
            <a:r>
              <a:rPr lang="en-US" dirty="0" smtClean="0"/>
              <a:t>What do you feel is an appropriate scale for land/water interface and classifying ESI (1:24,000, 1:5,000, 1:10,000)?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questions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1646237"/>
            <a:ext cx="8001000" cy="4754563"/>
          </a:xfrm>
        </p:spPr>
        <p:txBody>
          <a:bodyPr>
            <a:normAutofit/>
          </a:bodyPr>
          <a:lstStyle/>
          <a:p>
            <a:pPr lvl="0"/>
            <a:r>
              <a:rPr lang="en-US" sz="3000" dirty="0" smtClean="0"/>
              <a:t>Would you use oblique still imagery for other projects/applications?</a:t>
            </a:r>
          </a:p>
          <a:p>
            <a:pPr lvl="0"/>
            <a:r>
              <a:rPr lang="en-US" sz="3000" dirty="0" smtClean="0"/>
              <a:t>How important is image quality (weather, lighting distance) vs. coverage and cost?</a:t>
            </a:r>
          </a:p>
          <a:p>
            <a:pPr lvl="0"/>
            <a:r>
              <a:rPr lang="en-US" sz="3000" dirty="0" smtClean="0"/>
              <a:t>Would video or video stills be more useful for other applications?</a:t>
            </a:r>
          </a:p>
          <a:p>
            <a:endParaRPr lang="en-US" sz="3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Group Assignments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98" y="1594773"/>
            <a:ext cx="6621204" cy="498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162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40889" y="228600"/>
            <a:ext cx="3652474" cy="6324600"/>
            <a:chOff x="4740889" y="228600"/>
            <a:chExt cx="3652474" cy="6324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7337" t="18018" r="25250" b="12072"/>
            <a:stretch>
              <a:fillRect/>
            </a:stretch>
          </p:blipFill>
          <p:spPr bwMode="auto">
            <a:xfrm>
              <a:off x="4740889" y="228600"/>
              <a:ext cx="3652474" cy="470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rrowheads="1"/>
            </p:cNvPicPr>
            <p:nvPr/>
          </p:nvPicPr>
          <p:blipFill>
            <a:blip r:embed="rId3" cstate="print"/>
            <a:srcRect l="37344" t="21726" r="25214" b="53881"/>
            <a:stretch>
              <a:fillRect/>
            </a:stretch>
          </p:blipFill>
          <p:spPr bwMode="auto">
            <a:xfrm>
              <a:off x="4748082" y="4930112"/>
              <a:ext cx="3643760" cy="162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14400" y="1525353"/>
            <a:ext cx="3200400" cy="365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400" y="1524000"/>
            <a:ext cx="3200400" cy="365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1752600" y="2819400"/>
            <a:ext cx="1524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590800" y="3429000"/>
            <a:ext cx="76200" cy="228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48000" y="3886200"/>
            <a:ext cx="22860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ight Brace 13"/>
          <p:cNvSpPr/>
          <p:nvPr/>
        </p:nvSpPr>
        <p:spPr>
          <a:xfrm rot="7727757">
            <a:off x="2595815" y="3727003"/>
            <a:ext cx="228600" cy="513488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5400" y="4038600"/>
            <a:ext cx="12954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2"/>
                </a:solidFill>
              </a:rPr>
              <a:t>7/2A/10A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590800" y="3581400"/>
            <a:ext cx="578645" cy="376238"/>
          </a:xfrm>
          <a:custGeom>
            <a:avLst/>
            <a:gdLst>
              <a:gd name="connsiteX0" fmla="*/ 0 w 531019"/>
              <a:gd name="connsiteY0" fmla="*/ 0 h 361950"/>
              <a:gd name="connsiteX1" fmla="*/ 7144 w 531019"/>
              <a:gd name="connsiteY1" fmla="*/ 2381 h 361950"/>
              <a:gd name="connsiteX2" fmla="*/ 28575 w 531019"/>
              <a:gd name="connsiteY2" fmla="*/ 4762 h 361950"/>
              <a:gd name="connsiteX3" fmla="*/ 42863 w 531019"/>
              <a:gd name="connsiteY3" fmla="*/ 11906 h 361950"/>
              <a:gd name="connsiteX4" fmla="*/ 66675 w 531019"/>
              <a:gd name="connsiteY4" fmla="*/ 14287 h 361950"/>
              <a:gd name="connsiteX5" fmla="*/ 85725 w 531019"/>
              <a:gd name="connsiteY5" fmla="*/ 16668 h 361950"/>
              <a:gd name="connsiteX6" fmla="*/ 111919 w 531019"/>
              <a:gd name="connsiteY6" fmla="*/ 28575 h 361950"/>
              <a:gd name="connsiteX7" fmla="*/ 121444 w 531019"/>
              <a:gd name="connsiteY7" fmla="*/ 33337 h 361950"/>
              <a:gd name="connsiteX8" fmla="*/ 130969 w 531019"/>
              <a:gd name="connsiteY8" fmla="*/ 35718 h 361950"/>
              <a:gd name="connsiteX9" fmla="*/ 140494 w 531019"/>
              <a:gd name="connsiteY9" fmla="*/ 42862 h 361950"/>
              <a:gd name="connsiteX10" fmla="*/ 161925 w 531019"/>
              <a:gd name="connsiteY10" fmla="*/ 47625 h 361950"/>
              <a:gd name="connsiteX11" fmla="*/ 176213 w 531019"/>
              <a:gd name="connsiteY11" fmla="*/ 52387 h 361950"/>
              <a:gd name="connsiteX12" fmla="*/ 183356 w 531019"/>
              <a:gd name="connsiteY12" fmla="*/ 54768 h 361950"/>
              <a:gd name="connsiteX13" fmla="*/ 195263 w 531019"/>
              <a:gd name="connsiteY13" fmla="*/ 57150 h 361950"/>
              <a:gd name="connsiteX14" fmla="*/ 204788 w 531019"/>
              <a:gd name="connsiteY14" fmla="*/ 59531 h 361950"/>
              <a:gd name="connsiteX15" fmla="*/ 219075 w 531019"/>
              <a:gd name="connsiteY15" fmla="*/ 64293 h 361950"/>
              <a:gd name="connsiteX16" fmla="*/ 226219 w 531019"/>
              <a:gd name="connsiteY16" fmla="*/ 69056 h 361950"/>
              <a:gd name="connsiteX17" fmla="*/ 233363 w 531019"/>
              <a:gd name="connsiteY17" fmla="*/ 71437 h 361950"/>
              <a:gd name="connsiteX18" fmla="*/ 247650 w 531019"/>
              <a:gd name="connsiteY18" fmla="*/ 80962 h 361950"/>
              <a:gd name="connsiteX19" fmla="*/ 261938 w 531019"/>
              <a:gd name="connsiteY19" fmla="*/ 90487 h 361950"/>
              <a:gd name="connsiteX20" fmla="*/ 269081 w 531019"/>
              <a:gd name="connsiteY20" fmla="*/ 95250 h 361950"/>
              <a:gd name="connsiteX21" fmla="*/ 295275 w 531019"/>
              <a:gd name="connsiteY21" fmla="*/ 107156 h 361950"/>
              <a:gd name="connsiteX22" fmla="*/ 304800 w 531019"/>
              <a:gd name="connsiteY22" fmla="*/ 111918 h 361950"/>
              <a:gd name="connsiteX23" fmla="*/ 311944 w 531019"/>
              <a:gd name="connsiteY23" fmla="*/ 116681 h 361950"/>
              <a:gd name="connsiteX24" fmla="*/ 335756 w 531019"/>
              <a:gd name="connsiteY24" fmla="*/ 126206 h 361950"/>
              <a:gd name="connsiteX25" fmla="*/ 354806 w 531019"/>
              <a:gd name="connsiteY25" fmla="*/ 130968 h 361950"/>
              <a:gd name="connsiteX26" fmla="*/ 361950 w 531019"/>
              <a:gd name="connsiteY26" fmla="*/ 135731 h 361950"/>
              <a:gd name="connsiteX27" fmla="*/ 376238 w 531019"/>
              <a:gd name="connsiteY27" fmla="*/ 140493 h 361950"/>
              <a:gd name="connsiteX28" fmla="*/ 392906 w 531019"/>
              <a:gd name="connsiteY28" fmla="*/ 157162 h 361950"/>
              <a:gd name="connsiteX29" fmla="*/ 404813 w 531019"/>
              <a:gd name="connsiteY29" fmla="*/ 173831 h 361950"/>
              <a:gd name="connsiteX30" fmla="*/ 411956 w 531019"/>
              <a:gd name="connsiteY30" fmla="*/ 178593 h 361950"/>
              <a:gd name="connsiteX31" fmla="*/ 423863 w 531019"/>
              <a:gd name="connsiteY31" fmla="*/ 192881 h 361950"/>
              <a:gd name="connsiteX32" fmla="*/ 433388 w 531019"/>
              <a:gd name="connsiteY32" fmla="*/ 209550 h 361950"/>
              <a:gd name="connsiteX33" fmla="*/ 438150 w 531019"/>
              <a:gd name="connsiteY33" fmla="*/ 216693 h 361950"/>
              <a:gd name="connsiteX34" fmla="*/ 445294 w 531019"/>
              <a:gd name="connsiteY34" fmla="*/ 223837 h 361950"/>
              <a:gd name="connsiteX35" fmla="*/ 457200 w 531019"/>
              <a:gd name="connsiteY35" fmla="*/ 235743 h 361950"/>
              <a:gd name="connsiteX36" fmla="*/ 469106 w 531019"/>
              <a:gd name="connsiteY36" fmla="*/ 250031 h 361950"/>
              <a:gd name="connsiteX37" fmla="*/ 478631 w 531019"/>
              <a:gd name="connsiteY37" fmla="*/ 264318 h 361950"/>
              <a:gd name="connsiteX38" fmla="*/ 483394 w 531019"/>
              <a:gd name="connsiteY38" fmla="*/ 273843 h 361950"/>
              <a:gd name="connsiteX39" fmla="*/ 490538 w 531019"/>
              <a:gd name="connsiteY39" fmla="*/ 278606 h 361950"/>
              <a:gd name="connsiteX40" fmla="*/ 497681 w 531019"/>
              <a:gd name="connsiteY40" fmla="*/ 297656 h 361950"/>
              <a:gd name="connsiteX41" fmla="*/ 500063 w 531019"/>
              <a:gd name="connsiteY41" fmla="*/ 307181 h 361950"/>
              <a:gd name="connsiteX42" fmla="*/ 504825 w 531019"/>
              <a:gd name="connsiteY42" fmla="*/ 314325 h 361950"/>
              <a:gd name="connsiteX43" fmla="*/ 509588 w 531019"/>
              <a:gd name="connsiteY43" fmla="*/ 328612 h 361950"/>
              <a:gd name="connsiteX44" fmla="*/ 516731 w 531019"/>
              <a:gd name="connsiteY44" fmla="*/ 342900 h 361950"/>
              <a:gd name="connsiteX45" fmla="*/ 528638 w 531019"/>
              <a:gd name="connsiteY45" fmla="*/ 357187 h 361950"/>
              <a:gd name="connsiteX46" fmla="*/ 531019 w 531019"/>
              <a:gd name="connsiteY46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31019" h="361950">
                <a:moveTo>
                  <a:pt x="0" y="0"/>
                </a:moveTo>
                <a:cubicBezTo>
                  <a:pt x="2381" y="794"/>
                  <a:pt x="4668" y="1968"/>
                  <a:pt x="7144" y="2381"/>
                </a:cubicBezTo>
                <a:cubicBezTo>
                  <a:pt x="14234" y="3563"/>
                  <a:pt x="21602" y="3019"/>
                  <a:pt x="28575" y="4762"/>
                </a:cubicBezTo>
                <a:cubicBezTo>
                  <a:pt x="56833" y="11827"/>
                  <a:pt x="16318" y="7823"/>
                  <a:pt x="42863" y="11906"/>
                </a:cubicBezTo>
                <a:cubicBezTo>
                  <a:pt x="50747" y="13119"/>
                  <a:pt x="58747" y="13406"/>
                  <a:pt x="66675" y="14287"/>
                </a:cubicBezTo>
                <a:cubicBezTo>
                  <a:pt x="73035" y="14994"/>
                  <a:pt x="79375" y="15874"/>
                  <a:pt x="85725" y="16668"/>
                </a:cubicBezTo>
                <a:cubicBezTo>
                  <a:pt x="99605" y="21296"/>
                  <a:pt x="90622" y="17927"/>
                  <a:pt x="111919" y="28575"/>
                </a:cubicBezTo>
                <a:cubicBezTo>
                  <a:pt x="115094" y="30162"/>
                  <a:pt x="118000" y="32476"/>
                  <a:pt x="121444" y="33337"/>
                </a:cubicBezTo>
                <a:lnTo>
                  <a:pt x="130969" y="35718"/>
                </a:lnTo>
                <a:cubicBezTo>
                  <a:pt x="134144" y="38099"/>
                  <a:pt x="136944" y="41087"/>
                  <a:pt x="140494" y="42862"/>
                </a:cubicBezTo>
                <a:cubicBezTo>
                  <a:pt x="143055" y="44142"/>
                  <a:pt x="160278" y="47176"/>
                  <a:pt x="161925" y="47625"/>
                </a:cubicBezTo>
                <a:cubicBezTo>
                  <a:pt x="166768" y="48946"/>
                  <a:pt x="171450" y="50800"/>
                  <a:pt x="176213" y="52387"/>
                </a:cubicBezTo>
                <a:cubicBezTo>
                  <a:pt x="178594" y="53181"/>
                  <a:pt x="180895" y="54276"/>
                  <a:pt x="183356" y="54768"/>
                </a:cubicBezTo>
                <a:cubicBezTo>
                  <a:pt x="187325" y="55562"/>
                  <a:pt x="191312" y="56272"/>
                  <a:pt x="195263" y="57150"/>
                </a:cubicBezTo>
                <a:cubicBezTo>
                  <a:pt x="198458" y="57860"/>
                  <a:pt x="201653" y="58591"/>
                  <a:pt x="204788" y="59531"/>
                </a:cubicBezTo>
                <a:cubicBezTo>
                  <a:pt x="209596" y="60973"/>
                  <a:pt x="219075" y="64293"/>
                  <a:pt x="219075" y="64293"/>
                </a:cubicBezTo>
                <a:cubicBezTo>
                  <a:pt x="221456" y="65881"/>
                  <a:pt x="223659" y="67776"/>
                  <a:pt x="226219" y="69056"/>
                </a:cubicBezTo>
                <a:cubicBezTo>
                  <a:pt x="228464" y="70179"/>
                  <a:pt x="231169" y="70218"/>
                  <a:pt x="233363" y="71437"/>
                </a:cubicBezTo>
                <a:cubicBezTo>
                  <a:pt x="238366" y="74217"/>
                  <a:pt x="242888" y="77787"/>
                  <a:pt x="247650" y="80962"/>
                </a:cubicBezTo>
                <a:lnTo>
                  <a:pt x="261938" y="90487"/>
                </a:lnTo>
                <a:cubicBezTo>
                  <a:pt x="264319" y="92074"/>
                  <a:pt x="266366" y="94345"/>
                  <a:pt x="269081" y="95250"/>
                </a:cubicBezTo>
                <a:cubicBezTo>
                  <a:pt x="282961" y="99876"/>
                  <a:pt x="273978" y="96508"/>
                  <a:pt x="295275" y="107156"/>
                </a:cubicBezTo>
                <a:cubicBezTo>
                  <a:pt x="298450" y="108743"/>
                  <a:pt x="301847" y="109949"/>
                  <a:pt x="304800" y="111918"/>
                </a:cubicBezTo>
                <a:cubicBezTo>
                  <a:pt x="307181" y="113506"/>
                  <a:pt x="309459" y="115261"/>
                  <a:pt x="311944" y="116681"/>
                </a:cubicBezTo>
                <a:cubicBezTo>
                  <a:pt x="319604" y="121058"/>
                  <a:pt x="327089" y="124040"/>
                  <a:pt x="335756" y="126206"/>
                </a:cubicBezTo>
                <a:lnTo>
                  <a:pt x="354806" y="130968"/>
                </a:lnTo>
                <a:cubicBezTo>
                  <a:pt x="357187" y="132556"/>
                  <a:pt x="359335" y="134569"/>
                  <a:pt x="361950" y="135731"/>
                </a:cubicBezTo>
                <a:cubicBezTo>
                  <a:pt x="366538" y="137770"/>
                  <a:pt x="376238" y="140493"/>
                  <a:pt x="376238" y="140493"/>
                </a:cubicBezTo>
                <a:cubicBezTo>
                  <a:pt x="387155" y="156869"/>
                  <a:pt x="380333" y="152971"/>
                  <a:pt x="392906" y="157162"/>
                </a:cubicBezTo>
                <a:cubicBezTo>
                  <a:pt x="395610" y="161218"/>
                  <a:pt x="401860" y="170878"/>
                  <a:pt x="404813" y="173831"/>
                </a:cubicBezTo>
                <a:cubicBezTo>
                  <a:pt x="406836" y="175854"/>
                  <a:pt x="409758" y="176761"/>
                  <a:pt x="411956" y="178593"/>
                </a:cubicBezTo>
                <a:cubicBezTo>
                  <a:pt x="418832" y="184323"/>
                  <a:pt x="419180" y="185857"/>
                  <a:pt x="423863" y="192881"/>
                </a:cubicBezTo>
                <a:cubicBezTo>
                  <a:pt x="427727" y="204474"/>
                  <a:pt x="424378" y="196936"/>
                  <a:pt x="433388" y="209550"/>
                </a:cubicBezTo>
                <a:cubicBezTo>
                  <a:pt x="435051" y="211879"/>
                  <a:pt x="436318" y="214495"/>
                  <a:pt x="438150" y="216693"/>
                </a:cubicBezTo>
                <a:cubicBezTo>
                  <a:pt x="440306" y="219280"/>
                  <a:pt x="443138" y="221250"/>
                  <a:pt x="445294" y="223837"/>
                </a:cubicBezTo>
                <a:cubicBezTo>
                  <a:pt x="455215" y="235743"/>
                  <a:pt x="444103" y="227013"/>
                  <a:pt x="457200" y="235743"/>
                </a:cubicBezTo>
                <a:cubicBezTo>
                  <a:pt x="474222" y="261275"/>
                  <a:pt x="447713" y="222525"/>
                  <a:pt x="469106" y="250031"/>
                </a:cubicBezTo>
                <a:cubicBezTo>
                  <a:pt x="472620" y="254549"/>
                  <a:pt x="476071" y="259199"/>
                  <a:pt x="478631" y="264318"/>
                </a:cubicBezTo>
                <a:cubicBezTo>
                  <a:pt x="480219" y="267493"/>
                  <a:pt x="481121" y="271116"/>
                  <a:pt x="483394" y="273843"/>
                </a:cubicBezTo>
                <a:cubicBezTo>
                  <a:pt x="485226" y="276042"/>
                  <a:pt x="488157" y="277018"/>
                  <a:pt x="490538" y="278606"/>
                </a:cubicBezTo>
                <a:cubicBezTo>
                  <a:pt x="496647" y="303046"/>
                  <a:pt x="488345" y="272762"/>
                  <a:pt x="497681" y="297656"/>
                </a:cubicBezTo>
                <a:cubicBezTo>
                  <a:pt x="498830" y="300720"/>
                  <a:pt x="498774" y="304173"/>
                  <a:pt x="500063" y="307181"/>
                </a:cubicBezTo>
                <a:cubicBezTo>
                  <a:pt x="501190" y="309811"/>
                  <a:pt x="503663" y="311710"/>
                  <a:pt x="504825" y="314325"/>
                </a:cubicBezTo>
                <a:cubicBezTo>
                  <a:pt x="506864" y="318912"/>
                  <a:pt x="506804" y="324435"/>
                  <a:pt x="509588" y="328612"/>
                </a:cubicBezTo>
                <a:cubicBezTo>
                  <a:pt x="523244" y="349100"/>
                  <a:pt x="506865" y="323169"/>
                  <a:pt x="516731" y="342900"/>
                </a:cubicBezTo>
                <a:cubicBezTo>
                  <a:pt x="521537" y="352511"/>
                  <a:pt x="521618" y="348412"/>
                  <a:pt x="528638" y="357187"/>
                </a:cubicBezTo>
                <a:cubicBezTo>
                  <a:pt x="529747" y="358573"/>
                  <a:pt x="530225" y="360362"/>
                  <a:pt x="531019" y="361950"/>
                </a:cubicBezTo>
              </a:path>
            </a:pathLst>
          </a:cu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40889" y="228600"/>
            <a:ext cx="3652474" cy="6324600"/>
            <a:chOff x="4740889" y="228600"/>
            <a:chExt cx="3652474" cy="63246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7337" t="18018" r="25250" b="12072"/>
            <a:stretch>
              <a:fillRect/>
            </a:stretch>
          </p:blipFill>
          <p:spPr bwMode="auto">
            <a:xfrm>
              <a:off x="4740889" y="228600"/>
              <a:ext cx="3652474" cy="470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rrowheads="1"/>
            </p:cNvPicPr>
            <p:nvPr/>
          </p:nvPicPr>
          <p:blipFill>
            <a:blip r:embed="rId4" cstate="print"/>
            <a:srcRect l="37344" t="21726" r="25214" b="53881"/>
            <a:stretch>
              <a:fillRect/>
            </a:stretch>
          </p:blipFill>
          <p:spPr bwMode="auto">
            <a:xfrm>
              <a:off x="4748082" y="4930112"/>
              <a:ext cx="3643760" cy="162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ojects\NOAA\ESI Classes Chart-All.jpg"/>
          <p:cNvPicPr>
            <a:picLocks noChangeAspect="1" noChangeArrowheads="1"/>
          </p:cNvPicPr>
          <p:nvPr/>
        </p:nvPicPr>
        <p:blipFill>
          <a:blip r:embed="rId2" cstate="print"/>
          <a:srcRect t="2208" b="649"/>
          <a:stretch>
            <a:fillRect/>
          </a:stretch>
        </p:blipFill>
        <p:spPr bwMode="auto">
          <a:xfrm>
            <a:off x="1905000" y="76200"/>
            <a:ext cx="53340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600200"/>
            <a:ext cx="7848600" cy="4191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Obtain vector shoreline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Merge with other polygonal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Evaluate imagery sources (oblique and vertical)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Acquire imagery via </a:t>
            </a:r>
            <a:r>
              <a:rPr lang="en-US" dirty="0" err="1" smtClean="0"/>
              <a:t>overflight</a:t>
            </a:r>
            <a:r>
              <a:rPr lang="en-US" dirty="0" smtClean="0"/>
              <a:t>, if required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Desktop shoreline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6"/>
                </a:solidFill>
              </a:rPr>
              <a:t>Classification transfer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206" t="18007" r="1040" b="5333"/>
          <a:stretch>
            <a:fillRect/>
          </a:stretch>
        </p:blipFill>
        <p:spPr bwMode="auto">
          <a:xfrm>
            <a:off x="228599" y="800100"/>
            <a:ext cx="8550439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457200" y="4914900"/>
            <a:ext cx="7848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NOAA National Shoreline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C:\Documents and Settings\Katy\Desktop\transfer\Sources_review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295400"/>
            <a:ext cx="794123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Louisiana Shoreline Data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bile worksh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PI_theme_no_star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ESI workshop slide template</Template>
  <TotalTime>0</TotalTime>
  <Words>661</Words>
  <Application>Microsoft Office PowerPoint</Application>
  <PresentationFormat>On-screen Show (4:3)</PresentationFormat>
  <Paragraphs>108</Paragraphs>
  <Slides>36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Mobile workshop</vt:lpstr>
      <vt:lpstr>RPI_theme_no_star</vt:lpstr>
      <vt:lpstr>Shoreline Classification</vt:lpstr>
      <vt:lpstr>Outline</vt:lpstr>
      <vt:lpstr>Core Concepts</vt:lpstr>
      <vt:lpstr>PowerPoint Presentation</vt:lpstr>
      <vt:lpstr>PowerPoint Presentation</vt:lpstr>
      <vt:lpstr>PowerPoint Presentation</vt:lpstr>
      <vt:lpstr>Process</vt:lpstr>
      <vt:lpstr>NOAA National Shoreline</vt:lpstr>
      <vt:lpstr>Louisiana Shoreline Data</vt:lpstr>
      <vt:lpstr>PowerPoint Presentation</vt:lpstr>
      <vt:lpstr>Adjacent Habitats</vt:lpstr>
      <vt:lpstr>Imagery Sources</vt:lpstr>
      <vt:lpstr>PowerPoint Presentation</vt:lpstr>
      <vt:lpstr>PowerPoint Presentation</vt:lpstr>
      <vt:lpstr>PowerPoint Presentation</vt:lpstr>
      <vt:lpstr>Classification via oblique aerials</vt:lpstr>
      <vt:lpstr>Classification via oblique aerials</vt:lpstr>
      <vt:lpstr>Classification via oblique aerials</vt:lpstr>
      <vt:lpstr>Classification via oblique aerials</vt:lpstr>
      <vt:lpstr>Classification via oblique aerials</vt:lpstr>
      <vt:lpstr>Challenges</vt:lpstr>
      <vt:lpstr>Challenges – Geometry Matching</vt:lpstr>
      <vt:lpstr>Challenges – Classification Flexibility</vt:lpstr>
      <vt:lpstr>Challenges – Minimum Mapping Unit</vt:lpstr>
      <vt:lpstr>PowerPoint Presentation</vt:lpstr>
      <vt:lpstr>Challenges – Regional Differences</vt:lpstr>
      <vt:lpstr>Relevant Programs and Standards</vt:lpstr>
      <vt:lpstr>ShoreZone Shoreline Geologic Unit Classification</vt:lpstr>
      <vt:lpstr>Shorezone Biobands </vt:lpstr>
      <vt:lpstr>Coastal and Marine Ecological Classification Standard</vt:lpstr>
      <vt:lpstr>Coastal and Marine Ecological Classification Standard</vt:lpstr>
      <vt:lpstr>Coastal and Marine Ecological Classification Standard</vt:lpstr>
      <vt:lpstr>Further questions</vt:lpstr>
      <vt:lpstr>Further questions</vt:lpstr>
      <vt:lpstr>Further questions</vt:lpstr>
      <vt:lpstr>Breakout Group 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2012-05-21T14:17:11Z</dcterms:created>
  <dcterms:modified xsi:type="dcterms:W3CDTF">2012-05-21T14:31:31Z</dcterms:modified>
</cp:coreProperties>
</file>