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3" r:id="rId1"/>
  </p:sldMasterIdLst>
  <p:notesMasterIdLst>
    <p:notesMasterId r:id="rId40"/>
  </p:notesMasterIdLst>
  <p:handoutMasterIdLst>
    <p:handoutMasterId r:id="rId41"/>
  </p:handoutMasterIdLst>
  <p:sldIdLst>
    <p:sldId id="278" r:id="rId2"/>
    <p:sldId id="281" r:id="rId3"/>
    <p:sldId id="304" r:id="rId4"/>
    <p:sldId id="297" r:id="rId5"/>
    <p:sldId id="282" r:id="rId6"/>
    <p:sldId id="306" r:id="rId7"/>
    <p:sldId id="283" r:id="rId8"/>
    <p:sldId id="284" r:id="rId9"/>
    <p:sldId id="327" r:id="rId10"/>
    <p:sldId id="285" r:id="rId11"/>
    <p:sldId id="348" r:id="rId12"/>
    <p:sldId id="342" r:id="rId13"/>
    <p:sldId id="343" r:id="rId14"/>
    <p:sldId id="294" r:id="rId15"/>
    <p:sldId id="295" r:id="rId16"/>
    <p:sldId id="344" r:id="rId17"/>
    <p:sldId id="269" r:id="rId18"/>
    <p:sldId id="303" r:id="rId19"/>
    <p:sldId id="263" r:id="rId20"/>
    <p:sldId id="272" r:id="rId21"/>
    <p:sldId id="273" r:id="rId22"/>
    <p:sldId id="345" r:id="rId23"/>
    <p:sldId id="276" r:id="rId24"/>
    <p:sldId id="277" r:id="rId25"/>
    <p:sldId id="346" r:id="rId26"/>
    <p:sldId id="349" r:id="rId27"/>
    <p:sldId id="351" r:id="rId28"/>
    <p:sldId id="264" r:id="rId29"/>
    <p:sldId id="352" r:id="rId30"/>
    <p:sldId id="347" r:id="rId31"/>
    <p:sldId id="265" r:id="rId32"/>
    <p:sldId id="321" r:id="rId33"/>
    <p:sldId id="328" r:id="rId34"/>
    <p:sldId id="353" r:id="rId35"/>
    <p:sldId id="336" r:id="rId36"/>
    <p:sldId id="334" r:id="rId37"/>
    <p:sldId id="313" r:id="rId38"/>
    <p:sldId id="335" r:id="rId39"/>
  </p:sldIdLst>
  <p:sldSz cx="9144000" cy="6858000" type="letter"/>
  <p:notesSz cx="9240838" cy="6858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0099FF"/>
    <a:srgbClr val="0099CC"/>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3" autoAdjust="0"/>
    <p:restoredTop sz="85900" autoAdjust="0"/>
  </p:normalViewPr>
  <p:slideViewPr>
    <p:cSldViewPr>
      <p:cViewPr varScale="1">
        <p:scale>
          <a:sx n="46" d="100"/>
          <a:sy n="46" d="100"/>
        </p:scale>
        <p:origin x="-8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32"/>
    </p:cViewPr>
  </p:sorterViewPr>
  <p:notesViewPr>
    <p:cSldViewPr>
      <p:cViewPr varScale="1">
        <p:scale>
          <a:sx n="64" d="100"/>
          <a:sy n="64" d="100"/>
        </p:scale>
        <p:origin x="-791" y="-73"/>
      </p:cViewPr>
      <p:guideLst>
        <p:guide orient="horz" pos="2160"/>
        <p:guide pos="291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4003675" cy="342900"/>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defTabSz="925513">
              <a:defRPr sz="1200"/>
            </a:lvl1pPr>
          </a:lstStyle>
          <a:p>
            <a:endParaRPr lang="en-US"/>
          </a:p>
        </p:txBody>
      </p:sp>
      <p:sp>
        <p:nvSpPr>
          <p:cNvPr id="104451" name="Rectangle 3"/>
          <p:cNvSpPr>
            <a:spLocks noGrp="1" noChangeArrowheads="1"/>
          </p:cNvSpPr>
          <p:nvPr>
            <p:ph type="dt" sz="quarter" idx="1"/>
          </p:nvPr>
        </p:nvSpPr>
        <p:spPr bwMode="auto">
          <a:xfrm>
            <a:off x="5237163" y="0"/>
            <a:ext cx="4003675" cy="342900"/>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algn="r" defTabSz="925513">
              <a:defRPr sz="1200"/>
            </a:lvl1pPr>
          </a:lstStyle>
          <a:p>
            <a:endParaRPr lang="en-US"/>
          </a:p>
        </p:txBody>
      </p:sp>
      <p:sp>
        <p:nvSpPr>
          <p:cNvPr id="104452" name="Rectangle 4"/>
          <p:cNvSpPr>
            <a:spLocks noGrp="1" noChangeArrowheads="1"/>
          </p:cNvSpPr>
          <p:nvPr>
            <p:ph type="ftr" sz="quarter" idx="2"/>
          </p:nvPr>
        </p:nvSpPr>
        <p:spPr bwMode="auto">
          <a:xfrm>
            <a:off x="0" y="6515100"/>
            <a:ext cx="4003675" cy="342900"/>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defTabSz="925513">
              <a:defRPr sz="1200"/>
            </a:lvl1pPr>
          </a:lstStyle>
          <a:p>
            <a:endParaRPr lang="en-US"/>
          </a:p>
        </p:txBody>
      </p:sp>
      <p:sp>
        <p:nvSpPr>
          <p:cNvPr id="104453" name="Rectangle 5"/>
          <p:cNvSpPr>
            <a:spLocks noGrp="1" noChangeArrowheads="1"/>
          </p:cNvSpPr>
          <p:nvPr>
            <p:ph type="sldNum" sz="quarter" idx="3"/>
          </p:nvPr>
        </p:nvSpPr>
        <p:spPr bwMode="auto">
          <a:xfrm>
            <a:off x="5237163" y="6515100"/>
            <a:ext cx="4003675" cy="342900"/>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algn="r" defTabSz="925513">
              <a:defRPr sz="1200"/>
            </a:lvl1pPr>
          </a:lstStyle>
          <a:p>
            <a:fld id="{8AF77291-479B-4CF8-81B9-60C915FC15C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03675" cy="342900"/>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defTabSz="925513">
              <a:defRPr sz="1200"/>
            </a:lvl1pPr>
          </a:lstStyle>
          <a:p>
            <a:endParaRPr lang="en-US"/>
          </a:p>
        </p:txBody>
      </p:sp>
      <p:sp>
        <p:nvSpPr>
          <p:cNvPr id="17411" name="Rectangle 3"/>
          <p:cNvSpPr>
            <a:spLocks noGrp="1" noChangeArrowheads="1"/>
          </p:cNvSpPr>
          <p:nvPr>
            <p:ph type="dt" idx="1"/>
          </p:nvPr>
        </p:nvSpPr>
        <p:spPr bwMode="auto">
          <a:xfrm>
            <a:off x="5237163" y="0"/>
            <a:ext cx="4003675" cy="342900"/>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algn="r" defTabSz="925513">
              <a:defRPr sz="1200"/>
            </a:lvl1pPr>
          </a:lstStyle>
          <a:p>
            <a:endParaRPr lang="en-US"/>
          </a:p>
        </p:txBody>
      </p:sp>
      <p:sp>
        <p:nvSpPr>
          <p:cNvPr id="17412" name="Rectangle 4"/>
          <p:cNvSpPr>
            <a:spLocks noGrp="1" noRot="1" noChangeAspect="1" noChangeArrowheads="1" noTextEdit="1"/>
          </p:cNvSpPr>
          <p:nvPr>
            <p:ph type="sldImg" idx="2"/>
          </p:nvPr>
        </p:nvSpPr>
        <p:spPr bwMode="auto">
          <a:xfrm>
            <a:off x="2906713" y="514350"/>
            <a:ext cx="3429000" cy="25717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1231900" y="3257550"/>
            <a:ext cx="6777038" cy="3086100"/>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6515100"/>
            <a:ext cx="4003675" cy="342900"/>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defTabSz="925513">
              <a:defRPr sz="1200"/>
            </a:lvl1pPr>
          </a:lstStyle>
          <a:p>
            <a:endParaRPr lang="en-US"/>
          </a:p>
        </p:txBody>
      </p:sp>
      <p:sp>
        <p:nvSpPr>
          <p:cNvPr id="17415" name="Rectangle 7"/>
          <p:cNvSpPr>
            <a:spLocks noGrp="1" noChangeArrowheads="1"/>
          </p:cNvSpPr>
          <p:nvPr>
            <p:ph type="sldNum" sz="quarter" idx="5"/>
          </p:nvPr>
        </p:nvSpPr>
        <p:spPr bwMode="auto">
          <a:xfrm>
            <a:off x="5237163" y="6515100"/>
            <a:ext cx="4003675" cy="342900"/>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algn="r" defTabSz="925513">
              <a:defRPr sz="1200"/>
            </a:lvl1pPr>
          </a:lstStyle>
          <a:p>
            <a:fld id="{8CC9BC22-98B4-49BF-8607-C0DF06B9F9B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E03A5-7D02-4980-BEA1-9265EAB98054}" type="slidenum">
              <a:rPr lang="en-US"/>
              <a:pPr/>
              <a:t>6</a:t>
            </a:fld>
            <a:endParaRPr lang="en-US"/>
          </a:p>
        </p:txBody>
      </p:sp>
      <p:sp>
        <p:nvSpPr>
          <p:cNvPr id="69634" name="Rectangle 2"/>
          <p:cNvSpPr>
            <a:spLocks noGrp="1" noChangeArrowheads="1"/>
          </p:cNvSpPr>
          <p:nvPr>
            <p:ph type="body" idx="1"/>
          </p:nvPr>
        </p:nvSpPr>
        <p:spPr bwMode="auto">
          <a:xfrm>
            <a:off x="1231900" y="3257550"/>
            <a:ext cx="6777038" cy="3086100"/>
          </a:xfrm>
          <a:prstGeom prst="rect">
            <a:avLst/>
          </a:prstGeom>
          <a:noFill/>
          <a:ln w="12700">
            <a:miter lim="800000"/>
            <a:headEnd/>
            <a:tailEnd/>
          </a:ln>
        </p:spPr>
        <p:txBody>
          <a:bodyPr lIns="91556" tIns="44975" rIns="91556" bIns="44975"/>
          <a:lstStyle/>
          <a:p>
            <a:endParaRPr lang="en-US" dirty="0"/>
          </a:p>
        </p:txBody>
      </p:sp>
      <p:sp>
        <p:nvSpPr>
          <p:cNvPr id="69635" name="Rectangle 3"/>
          <p:cNvSpPr>
            <a:spLocks noGrp="1" noRot="1" noChangeAspect="1" noChangeArrowheads="1"/>
          </p:cNvSpPr>
          <p:nvPr>
            <p:ph type="sldImg"/>
          </p:nvPr>
        </p:nvSpPr>
        <p:spPr bwMode="auto">
          <a:xfrm>
            <a:off x="2914650" y="519113"/>
            <a:ext cx="3416300" cy="2562225"/>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7996A-1DA8-442A-920C-9CEB26796CB3}" type="slidenum">
              <a:rPr lang="en-US"/>
              <a:pPr/>
              <a:t>7</a:t>
            </a:fld>
            <a:endParaRPr lang="en-US"/>
          </a:p>
        </p:txBody>
      </p:sp>
      <p:sp>
        <p:nvSpPr>
          <p:cNvPr id="41986" name="Rectangle 1026"/>
          <p:cNvSpPr>
            <a:spLocks noGrp="1" noChangeArrowheads="1"/>
          </p:cNvSpPr>
          <p:nvPr>
            <p:ph type="body" idx="1"/>
          </p:nvPr>
        </p:nvSpPr>
        <p:spPr bwMode="auto">
          <a:xfrm>
            <a:off x="1231900" y="3257550"/>
            <a:ext cx="6777038" cy="3086100"/>
          </a:xfrm>
          <a:prstGeom prst="rect">
            <a:avLst/>
          </a:prstGeom>
          <a:noFill/>
          <a:ln w="12700">
            <a:miter lim="800000"/>
            <a:headEnd/>
            <a:tailEnd/>
          </a:ln>
        </p:spPr>
        <p:txBody>
          <a:bodyPr lIns="91556" tIns="44975" rIns="91556" bIns="44975"/>
          <a:lstStyle/>
          <a:p>
            <a:r>
              <a:rPr lang="en-US"/>
              <a:t>Note use during 93 spill</a:t>
            </a:r>
          </a:p>
          <a:p>
            <a:r>
              <a:rPr lang="en-US"/>
              <a:t>Note FORD, County, and Env Excellence Awards.</a:t>
            </a:r>
          </a:p>
          <a:p>
            <a:r>
              <a:rPr lang="en-US"/>
              <a:t>Explain portability for BER and our response responsibilities.</a:t>
            </a:r>
          </a:p>
        </p:txBody>
      </p:sp>
      <p:sp>
        <p:nvSpPr>
          <p:cNvPr id="41987" name="Rectangle 1027"/>
          <p:cNvSpPr>
            <a:spLocks noGrp="1" noRot="1" noChangeAspect="1" noChangeArrowheads="1"/>
          </p:cNvSpPr>
          <p:nvPr>
            <p:ph type="sldImg"/>
          </p:nvPr>
        </p:nvSpPr>
        <p:spPr bwMode="auto">
          <a:xfrm>
            <a:off x="2911475" y="519113"/>
            <a:ext cx="3416300" cy="2562225"/>
          </a:xfrm>
          <a:prstGeom prst="rect">
            <a:avLst/>
          </a:prstGeom>
          <a:noFill/>
          <a:ln w="12700" cap="flat">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BF980-E964-4753-873A-C24A1BEA3718}" type="slidenum">
              <a:rPr lang="en-US"/>
              <a:pPr/>
              <a:t>17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4F26E-E084-449D-BFA3-046C446B0AA6}" type="slidenum">
              <a:rPr lang="en-US"/>
              <a:pPr/>
              <a:t>21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1AE94-407C-4F9B-B81E-0BB0FBD83023}" type="slidenum">
              <a:rPr lang="en-US"/>
              <a:pPr/>
              <a:t>23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F090F-B686-4051-A640-D448F67DB233}" type="slidenum">
              <a:rPr lang="en-US"/>
              <a:pPr/>
              <a:t>24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F2C48-1AF6-4F27-BBE7-DB941352DEF7}" type="slidenum">
              <a:rPr lang="en-US"/>
              <a:pPr/>
              <a:t>28</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E7086-F96F-4615-A5E7-53EB08EA6650}" type="slidenum">
              <a:rPr lang="en-US"/>
              <a:pPr/>
              <a:t>37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60BF0-86AF-43E1-9011-6A8E7B8FCEB0}" type="slidenum">
              <a:rPr lang="en-US"/>
              <a:pPr/>
              <a:t>38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A23494-C930-457D-B808-B906371761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EF0B3-3FE4-436B-904D-2F1E82AEF6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C3BD-AB09-4C48-86EE-5CE09FCD0B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6482D-3DB0-47E4-B998-1AE152B3F9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2DA4A-A9DB-499D-AB81-D38598969B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395CB-ECF1-4342-9D77-770B737EBC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4610F-1EA2-475A-B1D6-1B6894804F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D8B3F-907F-45F8-BBBF-FF812A2966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77F62-70CF-4E42-A346-619A20AB28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62349-662A-4D0F-9C32-E68A5B4AE0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88DE590-02E9-4AB7-BAE7-98364F34BE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1EC031-95A2-4DE5-ADE9-94EDBC71F11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8600" y="838200"/>
            <a:ext cx="8686800" cy="2590800"/>
          </a:xfrm>
          <a:noFill/>
          <a:ln/>
        </p:spPr>
        <p:txBody>
          <a:bodyPr lIns="90488" tIns="44450" rIns="90488" bIns="44450">
            <a:normAutofit/>
          </a:bodyPr>
          <a:lstStyle/>
          <a:p>
            <a:pPr algn="ctr"/>
            <a:r>
              <a:rPr lang="en-US" sz="3600" dirty="0">
                <a:latin typeface="Times" charset="0"/>
              </a:rPr>
              <a:t>The Florida Marine Spill Analysis System (</a:t>
            </a:r>
            <a:r>
              <a:rPr lang="en-US" sz="3600" dirty="0" smtClean="0">
                <a:latin typeface="Times" charset="0"/>
              </a:rPr>
              <a:t>FMSAS)</a:t>
            </a:r>
            <a:br>
              <a:rPr lang="en-US" sz="3600" dirty="0" smtClean="0">
                <a:latin typeface="Times" charset="0"/>
              </a:rPr>
            </a:br>
            <a:r>
              <a:rPr lang="en-US" sz="2800" dirty="0" smtClean="0">
                <a:latin typeface="Times" charset="0"/>
              </a:rPr>
              <a:t> Digital Integration </a:t>
            </a:r>
            <a:r>
              <a:rPr lang="en-US" sz="2800" dirty="0">
                <a:latin typeface="Times" charset="0"/>
              </a:rPr>
              <a:t>for Oil Spill Response and Planning</a:t>
            </a:r>
            <a:br>
              <a:rPr lang="en-US" sz="2800" dirty="0">
                <a:latin typeface="Times" charset="0"/>
              </a:rPr>
            </a:br>
            <a:endParaRPr lang="en-US" sz="2800" b="1" dirty="0">
              <a:latin typeface="Times" charset="0"/>
            </a:endParaRPr>
          </a:p>
        </p:txBody>
      </p:sp>
      <p:sp>
        <p:nvSpPr>
          <p:cNvPr id="32772" name="Rectangle 4"/>
          <p:cNvSpPr>
            <a:spLocks noGrp="1" noChangeArrowheads="1"/>
          </p:cNvSpPr>
          <p:nvPr>
            <p:ph type="subTitle" idx="1"/>
          </p:nvPr>
        </p:nvSpPr>
        <p:spPr>
          <a:xfrm>
            <a:off x="2057400" y="3733800"/>
            <a:ext cx="5105400" cy="1905000"/>
          </a:xfrm>
        </p:spPr>
        <p:txBody>
          <a:bodyPr>
            <a:normAutofit/>
          </a:bodyPr>
          <a:lstStyle/>
          <a:p>
            <a:pPr algn="ctr"/>
            <a:r>
              <a:rPr lang="en-US" sz="1600" b="1" dirty="0"/>
              <a:t>Richard Knudsen </a:t>
            </a:r>
          </a:p>
          <a:p>
            <a:pPr algn="ctr"/>
            <a:r>
              <a:rPr lang="en-US" sz="1600" b="1" dirty="0"/>
              <a:t>Florida Fish and Wildlife Conservation Commission</a:t>
            </a:r>
          </a:p>
          <a:p>
            <a:pPr algn="ctr"/>
            <a:r>
              <a:rPr lang="en-US" sz="1600" b="1" dirty="0" smtClean="0"/>
              <a:t>Fish and Wildlife </a:t>
            </a:r>
            <a:r>
              <a:rPr lang="en-US" sz="1600" b="1" dirty="0"/>
              <a:t>Research Institute</a:t>
            </a:r>
          </a:p>
          <a:p>
            <a:pPr algn="ctr"/>
            <a:r>
              <a:rPr lang="en-US" sz="1600" b="1" dirty="0" smtClean="0"/>
              <a:t>(Coastal </a:t>
            </a:r>
            <a:r>
              <a:rPr lang="en-US" sz="1600" b="1" dirty="0"/>
              <a:t>and Marine Resources </a:t>
            </a:r>
            <a:r>
              <a:rPr lang="en-US" sz="1600" b="1" dirty="0" smtClean="0"/>
              <a:t>Assessment)</a:t>
            </a:r>
            <a:endParaRPr lang="en-US" sz="1600" b="1" dirty="0"/>
          </a:p>
          <a:p>
            <a:pPr algn="ctr"/>
            <a:r>
              <a:rPr lang="en-US" sz="1600" b="1" dirty="0" smtClean="0"/>
              <a:t>Center for Spatial Analysis</a:t>
            </a:r>
          </a:p>
          <a:p>
            <a:pPr algn="ctr"/>
            <a:r>
              <a:rPr lang="en-US" sz="1600" b="1" dirty="0" smtClean="0"/>
              <a:t>St </a:t>
            </a:r>
            <a:r>
              <a:rPr lang="en-US" sz="1600" b="1" dirty="0"/>
              <a:t>Petersburg, Florida</a:t>
            </a:r>
          </a:p>
        </p:txBody>
      </p:sp>
      <p:sp>
        <p:nvSpPr>
          <p:cNvPr id="4" name="Rectangle 3"/>
          <p:cNvSpPr txBox="1">
            <a:spLocks noChangeArrowheads="1"/>
          </p:cNvSpPr>
          <p:nvPr/>
        </p:nvSpPr>
        <p:spPr bwMode="auto">
          <a:xfrm>
            <a:off x="4800600" y="6096000"/>
            <a:ext cx="434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 May 2, 2012</a:t>
            </a:r>
          </a:p>
          <a:p>
            <a:pPr marL="342900" marR="0" lvl="0" indent="-342900" algn="r"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NOAA ESI Workshop</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838200" y="533400"/>
            <a:ext cx="7696200" cy="701675"/>
          </a:xfrm>
          <a:prstGeom prst="rect">
            <a:avLst/>
          </a:prstGeom>
          <a:noFill/>
          <a:ln w="12700">
            <a:noFill/>
            <a:miter lim="800000"/>
            <a:headEnd/>
            <a:tailEnd/>
          </a:ln>
          <a:effectLst/>
        </p:spPr>
        <p:txBody>
          <a:bodyPr>
            <a:spAutoFit/>
          </a:bodyPr>
          <a:lstStyle/>
          <a:p>
            <a:pPr algn="ctr">
              <a:spcBef>
                <a:spcPct val="50000"/>
              </a:spcBef>
            </a:pPr>
            <a:r>
              <a:rPr lang="en-US" sz="4000">
                <a:solidFill>
                  <a:schemeClr val="tx2"/>
                </a:solidFill>
              </a:rPr>
              <a:t>FMSAS Query and Analytical Tools</a:t>
            </a:r>
          </a:p>
        </p:txBody>
      </p:sp>
      <p:sp>
        <p:nvSpPr>
          <p:cNvPr id="44035" name="Rectangle 3"/>
          <p:cNvSpPr>
            <a:spLocks noChangeArrowheads="1"/>
          </p:cNvSpPr>
          <p:nvPr/>
        </p:nvSpPr>
        <p:spPr bwMode="auto">
          <a:xfrm>
            <a:off x="685800" y="1828800"/>
            <a:ext cx="7772400" cy="40386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US" sz="3200" dirty="0">
                <a:solidFill>
                  <a:srgbClr val="000000"/>
                </a:solidFill>
              </a:rPr>
              <a:t>Gazetteer </a:t>
            </a:r>
          </a:p>
          <a:p>
            <a:pPr marL="342900" indent="-342900">
              <a:spcBef>
                <a:spcPct val="20000"/>
              </a:spcBef>
              <a:buFontTx/>
              <a:buChar char="•"/>
            </a:pPr>
            <a:r>
              <a:rPr lang="en-US" sz="3200" dirty="0">
                <a:solidFill>
                  <a:srgbClr val="000000"/>
                </a:solidFill>
              </a:rPr>
              <a:t>Species </a:t>
            </a:r>
            <a:r>
              <a:rPr lang="en-US" sz="3200" dirty="0" smtClean="0">
                <a:solidFill>
                  <a:srgbClr val="000000"/>
                </a:solidFill>
              </a:rPr>
              <a:t>Identify (On-The-Fly)</a:t>
            </a:r>
            <a:endParaRPr lang="en-US" sz="3200" dirty="0">
              <a:solidFill>
                <a:srgbClr val="000000"/>
              </a:solidFill>
            </a:endParaRPr>
          </a:p>
          <a:p>
            <a:pPr marL="342900" indent="-342900">
              <a:spcBef>
                <a:spcPct val="20000"/>
              </a:spcBef>
              <a:buFontTx/>
              <a:buChar char="•"/>
            </a:pPr>
            <a:r>
              <a:rPr lang="en-US" sz="3200" dirty="0">
                <a:solidFill>
                  <a:srgbClr val="000000"/>
                </a:solidFill>
              </a:rPr>
              <a:t>Complex Event Manager (Spill Manager)</a:t>
            </a:r>
          </a:p>
          <a:p>
            <a:pPr marL="342900" indent="-342900">
              <a:spcBef>
                <a:spcPct val="20000"/>
              </a:spcBef>
              <a:buFontTx/>
              <a:buChar char="•"/>
            </a:pPr>
            <a:r>
              <a:rPr lang="en-US" sz="3200" dirty="0">
                <a:solidFill>
                  <a:srgbClr val="000000"/>
                </a:solidFill>
              </a:rPr>
              <a:t>Resources-At-Risk Analyses</a:t>
            </a:r>
          </a:p>
          <a:p>
            <a:pPr marL="342900" indent="-342900">
              <a:spcBef>
                <a:spcPct val="20000"/>
              </a:spcBef>
              <a:buFontTx/>
              <a:buChar char="•"/>
            </a:pPr>
            <a:r>
              <a:rPr lang="en-US" sz="3200" dirty="0" err="1">
                <a:solidFill>
                  <a:srgbClr val="000000"/>
                </a:solidFill>
              </a:rPr>
              <a:t>BioQuery</a:t>
            </a:r>
            <a:r>
              <a:rPr lang="en-US" sz="3200" dirty="0">
                <a:solidFill>
                  <a:srgbClr val="000000"/>
                </a:solidFill>
              </a:rPr>
              <a:t> </a:t>
            </a:r>
          </a:p>
          <a:p>
            <a:pPr marL="342900" indent="-342900">
              <a:spcBef>
                <a:spcPct val="20000"/>
              </a:spcBef>
              <a:buFontTx/>
              <a:buChar char="•"/>
            </a:pPr>
            <a:r>
              <a:rPr lang="en-US" sz="3200" dirty="0" smtClean="0">
                <a:solidFill>
                  <a:srgbClr val="000000"/>
                </a:solidFill>
              </a:rPr>
              <a:t>Reporting </a:t>
            </a:r>
            <a:r>
              <a:rPr lang="en-US" sz="3200" dirty="0">
                <a:solidFill>
                  <a:srgbClr val="000000"/>
                </a:solidFill>
              </a:rPr>
              <a:t>and Mapping </a:t>
            </a:r>
            <a:r>
              <a:rPr lang="en-US" sz="3200" dirty="0" smtClean="0">
                <a:solidFill>
                  <a:srgbClr val="000000"/>
                </a:solidFill>
              </a:rPr>
              <a:t>Capabilities</a:t>
            </a:r>
            <a:endParaRPr lang="en-US" sz="3200" dirty="0">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60944"/>
            <a:ext cx="6858000" cy="523220"/>
          </a:xfrm>
          <a:prstGeom prst="rect">
            <a:avLst/>
          </a:prstGeom>
          <a:noFill/>
        </p:spPr>
        <p:txBody>
          <a:bodyPr wrap="square" rtlCol="0">
            <a:spAutoFit/>
          </a:bodyPr>
          <a:lstStyle/>
          <a:p>
            <a:pPr algn="ctr"/>
            <a:r>
              <a:rPr lang="en-US" sz="2800" dirty="0" smtClean="0"/>
              <a:t>*Post-ERMA Disclaimer*</a:t>
            </a:r>
            <a:endParaRPr lang="en-US" sz="2800" dirty="0"/>
          </a:p>
        </p:txBody>
      </p:sp>
      <p:sp>
        <p:nvSpPr>
          <p:cNvPr id="3" name="TextBox 2"/>
          <p:cNvSpPr txBox="1"/>
          <p:nvPr/>
        </p:nvSpPr>
        <p:spPr>
          <a:xfrm>
            <a:off x="990600" y="2199144"/>
            <a:ext cx="7086600" cy="3539430"/>
          </a:xfrm>
          <a:prstGeom prst="rect">
            <a:avLst/>
          </a:prstGeom>
          <a:noFill/>
        </p:spPr>
        <p:txBody>
          <a:bodyPr wrap="square" rtlCol="0">
            <a:spAutoFit/>
          </a:bodyPr>
          <a:lstStyle/>
          <a:p>
            <a:pPr algn="ctr"/>
            <a:r>
              <a:rPr lang="en-US" sz="2800" dirty="0" smtClean="0"/>
              <a:t>The Following Images are Graphics In Nature and Are Quite Old but Illustrate A Design Concept That Has Proven Itself Over Years of Active Spill Response and Planning That Have Won Numerous Awards</a:t>
            </a:r>
          </a:p>
          <a:p>
            <a:pPr algn="ctr"/>
            <a:endParaRPr lang="en-US" sz="2800" dirty="0" smtClean="0"/>
          </a:p>
          <a:p>
            <a:pPr algn="ctr"/>
            <a:r>
              <a:rPr lang="en-US" sz="2800" dirty="0" smtClean="0"/>
              <a:t>Please Try To Ignore the “Old School Look” and Embrace the Concept For The Future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ChangeArrowheads="1"/>
          </p:cNvSpPr>
          <p:nvPr/>
        </p:nvSpPr>
        <p:spPr bwMode="auto">
          <a:xfrm>
            <a:off x="0" y="228600"/>
            <a:ext cx="9144000" cy="701675"/>
          </a:xfrm>
          <a:prstGeom prst="rect">
            <a:avLst/>
          </a:prstGeom>
          <a:noFill/>
          <a:ln w="12700">
            <a:noFill/>
            <a:miter lim="800000"/>
            <a:headEnd/>
            <a:tailEnd/>
          </a:ln>
          <a:effectLst/>
        </p:spPr>
        <p:txBody>
          <a:bodyPr>
            <a:spAutoFit/>
          </a:bodyPr>
          <a:lstStyle/>
          <a:p>
            <a:pPr algn="ctr"/>
            <a:r>
              <a:rPr lang="en-US" sz="4000" b="1">
                <a:solidFill>
                  <a:srgbClr val="000000"/>
                </a:solidFill>
                <a:latin typeface="Arial" pitchFamily="34" charset="0"/>
              </a:rPr>
              <a:t>Gazetteer Functions</a:t>
            </a:r>
            <a:endParaRPr lang="en-US">
              <a:solidFill>
                <a:srgbClr val="000000"/>
              </a:solidFill>
            </a:endParaRPr>
          </a:p>
        </p:txBody>
      </p:sp>
      <p:sp>
        <p:nvSpPr>
          <p:cNvPr id="114692" name="Rectangle 4"/>
          <p:cNvSpPr>
            <a:spLocks noChangeArrowheads="1"/>
          </p:cNvSpPr>
          <p:nvPr/>
        </p:nvSpPr>
        <p:spPr bwMode="auto">
          <a:xfrm>
            <a:off x="685800" y="914400"/>
            <a:ext cx="7772400" cy="35052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3200">
                <a:solidFill>
                  <a:srgbClr val="000000"/>
                </a:solidFill>
              </a:rPr>
              <a:t>Locate features in any point theme and then zoom to that location based upon a user-defined zoom radius.</a:t>
            </a:r>
          </a:p>
          <a:p>
            <a:pPr marL="342900" indent="-342900">
              <a:spcBef>
                <a:spcPct val="20000"/>
              </a:spcBef>
              <a:buFont typeface="Symbol" pitchFamily="18" charset="2"/>
              <a:buChar char="·"/>
            </a:pPr>
            <a:r>
              <a:rPr lang="en-US" sz="3200">
                <a:solidFill>
                  <a:srgbClr val="000000"/>
                </a:solidFill>
              </a:rPr>
              <a:t>USGS Geographic Names Information System (GNIS) is used as the primary location database for the FMSAS</a:t>
            </a:r>
          </a:p>
          <a:p>
            <a:pPr marL="342900" indent="-342900">
              <a:spcBef>
                <a:spcPct val="20000"/>
              </a:spcBef>
              <a:buFont typeface="Symbol" pitchFamily="18" charset="2"/>
              <a:buChar char="·"/>
            </a:pPr>
            <a:r>
              <a:rPr lang="en-US" sz="3200">
                <a:solidFill>
                  <a:srgbClr val="000000"/>
                </a:solidFill>
              </a:rPr>
              <a:t>Other data themes commonly used are:</a:t>
            </a:r>
          </a:p>
        </p:txBody>
      </p:sp>
      <p:sp>
        <p:nvSpPr>
          <p:cNvPr id="114693" name="Text Box 5"/>
          <p:cNvSpPr txBox="1">
            <a:spLocks noChangeArrowheads="1"/>
          </p:cNvSpPr>
          <p:nvPr/>
        </p:nvSpPr>
        <p:spPr bwMode="auto">
          <a:xfrm>
            <a:off x="1905000" y="4648200"/>
            <a:ext cx="4800600" cy="1791260"/>
          </a:xfrm>
          <a:prstGeom prst="rect">
            <a:avLst/>
          </a:prstGeom>
          <a:noFill/>
          <a:ln w="9525">
            <a:noFill/>
            <a:miter lim="800000"/>
            <a:headEnd/>
            <a:tailEnd/>
          </a:ln>
          <a:effectLst/>
        </p:spPr>
        <p:txBody>
          <a:bodyPr>
            <a:spAutoFit/>
          </a:bodyPr>
          <a:lstStyle/>
          <a:p>
            <a:pPr>
              <a:spcBef>
                <a:spcPct val="50000"/>
              </a:spcBef>
              <a:buFontTx/>
              <a:buChar char="•"/>
            </a:pPr>
            <a:r>
              <a:rPr lang="en-US" dirty="0"/>
              <a:t>US Coast Guard Aids to Navigation</a:t>
            </a:r>
          </a:p>
          <a:p>
            <a:pPr>
              <a:lnSpc>
                <a:spcPct val="40000"/>
              </a:lnSpc>
              <a:spcBef>
                <a:spcPct val="50000"/>
              </a:spcBef>
              <a:buFontTx/>
              <a:buChar char="•"/>
            </a:pPr>
            <a:r>
              <a:rPr lang="en-US" dirty="0" smtClean="0"/>
              <a:t>ACOE Commercial Ports</a:t>
            </a:r>
            <a:endParaRPr lang="en-US" dirty="0"/>
          </a:p>
          <a:p>
            <a:pPr>
              <a:lnSpc>
                <a:spcPct val="40000"/>
              </a:lnSpc>
              <a:spcBef>
                <a:spcPct val="50000"/>
              </a:spcBef>
              <a:buFontTx/>
              <a:buChar char="•"/>
            </a:pPr>
            <a:r>
              <a:rPr lang="en-US" dirty="0"/>
              <a:t>Marinas</a:t>
            </a:r>
          </a:p>
          <a:p>
            <a:pPr>
              <a:lnSpc>
                <a:spcPct val="40000"/>
              </a:lnSpc>
              <a:spcBef>
                <a:spcPct val="50000"/>
              </a:spcBef>
              <a:buFontTx/>
              <a:buChar char="•"/>
            </a:pPr>
            <a:r>
              <a:rPr lang="en-US" dirty="0" smtClean="0"/>
              <a:t>Regulated Petroleum Facilities</a:t>
            </a:r>
            <a:endParaRPr lang="en-US" dirty="0"/>
          </a:p>
          <a:p>
            <a:pPr>
              <a:lnSpc>
                <a:spcPct val="40000"/>
              </a:lnSpc>
              <a:spcBef>
                <a:spcPct val="50000"/>
              </a:spcBef>
              <a:buFontTx/>
              <a:buChar char="•"/>
            </a:pPr>
            <a:r>
              <a:rPr lang="en-US" dirty="0" smtClean="0"/>
              <a:t>Oil Spill Sensitive </a:t>
            </a:r>
            <a:r>
              <a:rPr lang="en-US" dirty="0" smtClean="0"/>
              <a:t>Site Names/IDs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027"/>
          <p:cNvSpPr>
            <a:spLocks noChangeArrowheads="1"/>
          </p:cNvSpPr>
          <p:nvPr/>
        </p:nvSpPr>
        <p:spPr bwMode="auto">
          <a:xfrm>
            <a:off x="0" y="228600"/>
            <a:ext cx="9144000" cy="701675"/>
          </a:xfrm>
          <a:prstGeom prst="rect">
            <a:avLst/>
          </a:prstGeom>
          <a:noFill/>
          <a:ln w="12700">
            <a:noFill/>
            <a:miter lim="800000"/>
            <a:headEnd/>
            <a:tailEnd/>
          </a:ln>
          <a:effectLst/>
        </p:spPr>
        <p:txBody>
          <a:bodyPr>
            <a:spAutoFit/>
          </a:bodyPr>
          <a:lstStyle/>
          <a:p>
            <a:pPr algn="ctr"/>
            <a:r>
              <a:rPr lang="en-US" sz="4000" b="1">
                <a:solidFill>
                  <a:srgbClr val="000000"/>
                </a:solidFill>
                <a:latin typeface="Arial" pitchFamily="34" charset="0"/>
              </a:rPr>
              <a:t>Other Locate Functions</a:t>
            </a:r>
            <a:endParaRPr lang="en-US">
              <a:solidFill>
                <a:srgbClr val="000000"/>
              </a:solidFill>
            </a:endParaRPr>
          </a:p>
        </p:txBody>
      </p:sp>
      <p:sp>
        <p:nvSpPr>
          <p:cNvPr id="115716" name="Rectangle 1028"/>
          <p:cNvSpPr>
            <a:spLocks noChangeArrowheads="1"/>
          </p:cNvSpPr>
          <p:nvPr/>
        </p:nvSpPr>
        <p:spPr bwMode="auto">
          <a:xfrm>
            <a:off x="685800" y="914400"/>
            <a:ext cx="7772400" cy="43434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3200">
                <a:solidFill>
                  <a:srgbClr val="000000"/>
                </a:solidFill>
              </a:rPr>
              <a:t>Address (Statewide)</a:t>
            </a:r>
          </a:p>
          <a:p>
            <a:pPr marL="342900" indent="-342900">
              <a:spcBef>
                <a:spcPct val="20000"/>
              </a:spcBef>
              <a:buFont typeface="Symbol" pitchFamily="18" charset="2"/>
              <a:buChar char="·"/>
            </a:pPr>
            <a:r>
              <a:rPr lang="en-US" sz="3200">
                <a:solidFill>
                  <a:srgbClr val="000000"/>
                </a:solidFill>
              </a:rPr>
              <a:t>Zip Code Centroid</a:t>
            </a:r>
          </a:p>
          <a:p>
            <a:pPr marL="342900" indent="-342900">
              <a:spcBef>
                <a:spcPct val="20000"/>
              </a:spcBef>
              <a:buFont typeface="Symbol" pitchFamily="18" charset="2"/>
              <a:buChar char="·"/>
            </a:pPr>
            <a:r>
              <a:rPr lang="en-US" sz="3200">
                <a:solidFill>
                  <a:srgbClr val="000000"/>
                </a:solidFill>
              </a:rPr>
              <a:t>Bearing and distance from a Gazetteer located point</a:t>
            </a:r>
          </a:p>
          <a:p>
            <a:pPr marL="342900" indent="-342900">
              <a:spcBef>
                <a:spcPct val="20000"/>
              </a:spcBef>
              <a:buFont typeface="Symbol" pitchFamily="18" charset="2"/>
              <a:buChar char="·"/>
            </a:pPr>
            <a:r>
              <a:rPr lang="en-US" sz="3200">
                <a:solidFill>
                  <a:srgbClr val="000000"/>
                </a:solidFill>
              </a:rPr>
              <a:t>Full suite of coordinate tools:</a:t>
            </a:r>
          </a:p>
        </p:txBody>
      </p:sp>
      <p:sp>
        <p:nvSpPr>
          <p:cNvPr id="115717" name="Text Box 1029"/>
          <p:cNvSpPr txBox="1">
            <a:spLocks noChangeArrowheads="1"/>
          </p:cNvSpPr>
          <p:nvPr/>
        </p:nvSpPr>
        <p:spPr bwMode="auto">
          <a:xfrm>
            <a:off x="304800" y="3810000"/>
            <a:ext cx="8839200" cy="2757488"/>
          </a:xfrm>
          <a:prstGeom prst="rect">
            <a:avLst/>
          </a:prstGeom>
          <a:noFill/>
          <a:ln w="9525">
            <a:noFill/>
            <a:miter lim="800000"/>
            <a:headEnd/>
            <a:tailEnd/>
          </a:ln>
          <a:effectLst/>
        </p:spPr>
        <p:txBody>
          <a:bodyPr>
            <a:spAutoFit/>
          </a:bodyPr>
          <a:lstStyle/>
          <a:p>
            <a:pPr>
              <a:spcBef>
                <a:spcPct val="50000"/>
              </a:spcBef>
              <a:buFontTx/>
              <a:buChar char="•"/>
            </a:pPr>
            <a:r>
              <a:rPr lang="en-US"/>
              <a:t>Locate coordinate by map units</a:t>
            </a:r>
          </a:p>
          <a:p>
            <a:pPr>
              <a:lnSpc>
                <a:spcPct val="40000"/>
              </a:lnSpc>
              <a:spcBef>
                <a:spcPct val="50000"/>
              </a:spcBef>
              <a:buFontTx/>
              <a:buChar char="•"/>
            </a:pPr>
            <a:r>
              <a:rPr lang="en-US"/>
              <a:t>Locate coordinates by Lat/Long</a:t>
            </a:r>
          </a:p>
          <a:p>
            <a:pPr>
              <a:lnSpc>
                <a:spcPct val="40000"/>
              </a:lnSpc>
              <a:spcBef>
                <a:spcPct val="50000"/>
              </a:spcBef>
              <a:buFontTx/>
              <a:buChar char="•"/>
            </a:pPr>
            <a:r>
              <a:rPr lang="en-US"/>
              <a:t>Coordinate reporting by mouse location</a:t>
            </a:r>
          </a:p>
          <a:p>
            <a:pPr>
              <a:lnSpc>
                <a:spcPct val="40000"/>
              </a:lnSpc>
              <a:spcBef>
                <a:spcPct val="50000"/>
              </a:spcBef>
              <a:buFontTx/>
              <a:buChar char="•"/>
            </a:pPr>
            <a:r>
              <a:rPr lang="en-US"/>
              <a:t>Decimal Degrees (DD) ie: 27.7617</a:t>
            </a:r>
            <a:r>
              <a:rPr lang="en-US">
                <a:cs typeface="Times New Roman" pitchFamily="18" charset="0"/>
              </a:rPr>
              <a:t>°</a:t>
            </a:r>
            <a:r>
              <a:rPr lang="en-US"/>
              <a:t> –82.6343</a:t>
            </a:r>
            <a:r>
              <a:rPr lang="en-US">
                <a:cs typeface="Times New Roman" pitchFamily="18" charset="0"/>
              </a:rPr>
              <a:t>°</a:t>
            </a:r>
            <a:endParaRPr lang="en-US"/>
          </a:p>
          <a:p>
            <a:pPr>
              <a:lnSpc>
                <a:spcPct val="40000"/>
              </a:lnSpc>
              <a:spcBef>
                <a:spcPct val="50000"/>
              </a:spcBef>
              <a:buFontTx/>
              <a:buChar char="•"/>
            </a:pPr>
            <a:r>
              <a:rPr lang="en-US"/>
              <a:t>Degrees, Decimal Minutes (DDM) ie; 27</a:t>
            </a:r>
            <a:r>
              <a:rPr lang="en-US">
                <a:cs typeface="Times New Roman" pitchFamily="18" charset="0"/>
              </a:rPr>
              <a:t>°</a:t>
            </a:r>
            <a:r>
              <a:rPr lang="en-US"/>
              <a:t> 45.701’ –82</a:t>
            </a:r>
            <a:r>
              <a:rPr lang="en-US">
                <a:cs typeface="Times New Roman" pitchFamily="18" charset="0"/>
              </a:rPr>
              <a:t>°</a:t>
            </a:r>
            <a:r>
              <a:rPr lang="en-US"/>
              <a:t> 38.056’</a:t>
            </a:r>
          </a:p>
          <a:p>
            <a:pPr>
              <a:lnSpc>
                <a:spcPct val="40000"/>
              </a:lnSpc>
              <a:spcBef>
                <a:spcPct val="50000"/>
              </a:spcBef>
              <a:buFontTx/>
              <a:buChar char="•"/>
            </a:pPr>
            <a:r>
              <a:rPr lang="en-US"/>
              <a:t>Degrees, Minutes, Seconds (DMS) ie; 27</a:t>
            </a:r>
            <a:r>
              <a:rPr lang="en-US">
                <a:cs typeface="Times New Roman" pitchFamily="18" charset="0"/>
              </a:rPr>
              <a:t>°</a:t>
            </a:r>
            <a:r>
              <a:rPr lang="en-US"/>
              <a:t> 45’ 42.24” –82</a:t>
            </a:r>
            <a:r>
              <a:rPr lang="en-US">
                <a:cs typeface="Times New Roman" pitchFamily="18" charset="0"/>
              </a:rPr>
              <a:t>°</a:t>
            </a:r>
            <a:r>
              <a:rPr lang="en-US"/>
              <a:t> 38’ 3.79” </a:t>
            </a:r>
          </a:p>
          <a:p>
            <a:pPr>
              <a:lnSpc>
                <a:spcPct val="40000"/>
              </a:lnSpc>
              <a:spcBef>
                <a:spcPct val="50000"/>
              </a:spcBef>
              <a:buFontTx/>
              <a:buChar char="•"/>
            </a:pPr>
            <a:r>
              <a:rPr lang="en-US"/>
              <a:t>Bounding Coordinates Box</a:t>
            </a:r>
          </a:p>
          <a:p>
            <a:pPr>
              <a:lnSpc>
                <a:spcPct val="40000"/>
              </a:lnSpc>
              <a:spcBef>
                <a:spcPct val="50000"/>
              </a:spcBef>
              <a:buFontTx/>
              <a:buChar char="•"/>
            </a:pPr>
            <a:r>
              <a:rPr lang="en-US"/>
              <a:t>Click to get coordinates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cstate="print"/>
          <a:srcRect/>
          <a:stretch>
            <a:fillRect/>
          </a:stretch>
        </p:blipFill>
        <p:spPr bwMode="auto">
          <a:xfrm>
            <a:off x="0" y="-1588"/>
            <a:ext cx="9144000" cy="6859588"/>
          </a:xfrm>
          <a:prstGeom prst="rect">
            <a:avLst/>
          </a:prstGeom>
          <a:noFill/>
          <a:ln w="9525">
            <a:noFill/>
            <a:miter lim="800000"/>
            <a:headEnd/>
            <a:tailEnd/>
          </a:ln>
          <a:effectLst/>
        </p:spPr>
      </p:pic>
      <p:sp>
        <p:nvSpPr>
          <p:cNvPr id="54277" name="Text Box 5"/>
          <p:cNvSpPr txBox="1">
            <a:spLocks noChangeArrowheads="1"/>
          </p:cNvSpPr>
          <p:nvPr/>
        </p:nvSpPr>
        <p:spPr bwMode="auto">
          <a:xfrm>
            <a:off x="228600" y="2209800"/>
            <a:ext cx="1676400" cy="244475"/>
          </a:xfrm>
          <a:prstGeom prst="rect">
            <a:avLst/>
          </a:prstGeom>
          <a:noFill/>
          <a:ln w="9525">
            <a:noFill/>
            <a:miter lim="800000"/>
            <a:headEnd/>
            <a:tailEnd/>
          </a:ln>
          <a:effectLst/>
        </p:spPr>
        <p:txBody>
          <a:bodyPr>
            <a:spAutoFit/>
          </a:bodyPr>
          <a:lstStyle/>
          <a:p>
            <a:pPr>
              <a:spcBef>
                <a:spcPct val="50000"/>
              </a:spcBef>
            </a:pPr>
            <a:r>
              <a:rPr lang="en-US" sz="1000"/>
              <a:t>Fort De Soto Park</a:t>
            </a:r>
            <a:endParaRPr lang="en-US" sz="1200"/>
          </a:p>
        </p:txBody>
      </p:sp>
      <p:sp>
        <p:nvSpPr>
          <p:cNvPr id="54278" name="Text Box 6"/>
          <p:cNvSpPr txBox="1">
            <a:spLocks noChangeArrowheads="1"/>
          </p:cNvSpPr>
          <p:nvPr/>
        </p:nvSpPr>
        <p:spPr bwMode="auto">
          <a:xfrm>
            <a:off x="1371600" y="3352800"/>
            <a:ext cx="533400" cy="503238"/>
          </a:xfrm>
          <a:prstGeom prst="rect">
            <a:avLst/>
          </a:prstGeom>
          <a:noFill/>
          <a:ln w="9525">
            <a:noFill/>
            <a:miter lim="800000"/>
            <a:headEnd/>
            <a:tailEnd/>
          </a:ln>
          <a:effectLst/>
        </p:spPr>
        <p:txBody>
          <a:bodyPr>
            <a:spAutoFit/>
          </a:bodyPr>
          <a:lstStyle/>
          <a:p>
            <a:pPr>
              <a:spcBef>
                <a:spcPct val="50000"/>
              </a:spcBef>
            </a:pPr>
            <a:r>
              <a:rPr lang="en-US" sz="900"/>
              <a:t>   </a:t>
            </a:r>
          </a:p>
          <a:p>
            <a:pPr>
              <a:spcBef>
                <a:spcPct val="50000"/>
              </a:spcBef>
            </a:pPr>
            <a:r>
              <a:rPr lang="en-US" sz="900"/>
              <a:t>    </a:t>
            </a:r>
            <a:r>
              <a:rPr lang="en-US" sz="1200"/>
              <a:t>10</a:t>
            </a:r>
          </a:p>
        </p:txBody>
      </p:sp>
      <p:sp>
        <p:nvSpPr>
          <p:cNvPr id="54279" name="Text Box 7"/>
          <p:cNvSpPr txBox="1">
            <a:spLocks noChangeArrowheads="1"/>
          </p:cNvSpPr>
          <p:nvPr/>
        </p:nvSpPr>
        <p:spPr bwMode="auto">
          <a:xfrm>
            <a:off x="1371600" y="4038600"/>
            <a:ext cx="381000" cy="274638"/>
          </a:xfrm>
          <a:prstGeom prst="rect">
            <a:avLst/>
          </a:prstGeom>
          <a:noFill/>
          <a:ln w="9525">
            <a:noFill/>
            <a:miter lim="800000"/>
            <a:headEnd/>
            <a:tailEnd/>
          </a:ln>
          <a:effectLst/>
        </p:spPr>
        <p:txBody>
          <a:bodyPr>
            <a:spAutoFit/>
          </a:bodyPr>
          <a:lstStyle/>
          <a:p>
            <a:pPr>
              <a:spcBef>
                <a:spcPct val="50000"/>
              </a:spcBef>
            </a:pPr>
            <a:r>
              <a:rPr lang="en-US" sz="1200"/>
              <a:t>   3</a:t>
            </a:r>
          </a:p>
        </p:txBody>
      </p:sp>
      <p:sp>
        <p:nvSpPr>
          <p:cNvPr id="54280" name="Text Box 8"/>
          <p:cNvSpPr txBox="1">
            <a:spLocks noChangeArrowheads="1"/>
          </p:cNvSpPr>
          <p:nvPr/>
        </p:nvSpPr>
        <p:spPr bwMode="auto">
          <a:xfrm>
            <a:off x="1371600" y="3810000"/>
            <a:ext cx="1143000" cy="274638"/>
          </a:xfrm>
          <a:prstGeom prst="rect">
            <a:avLst/>
          </a:prstGeom>
          <a:noFill/>
          <a:ln w="9525">
            <a:noFill/>
            <a:miter lim="800000"/>
            <a:headEnd/>
            <a:tailEnd/>
          </a:ln>
          <a:effectLst/>
        </p:spPr>
        <p:txBody>
          <a:bodyPr>
            <a:spAutoFit/>
          </a:bodyPr>
          <a:lstStyle/>
          <a:p>
            <a:pPr>
              <a:spcBef>
                <a:spcPct val="50000"/>
              </a:spcBef>
            </a:pPr>
            <a:r>
              <a:rPr lang="en-US" sz="1200"/>
              <a:t>180    00      00</a:t>
            </a:r>
          </a:p>
        </p:txBody>
      </p:sp>
      <p:sp>
        <p:nvSpPr>
          <p:cNvPr id="54281" name="Rectangle 9"/>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54282" name="Text Box 10"/>
          <p:cNvSpPr txBox="1">
            <a:spLocks noChangeArrowheads="1"/>
          </p:cNvSpPr>
          <p:nvPr/>
        </p:nvSpPr>
        <p:spPr bwMode="auto">
          <a:xfrm>
            <a:off x="3581400" y="1143000"/>
            <a:ext cx="3505200" cy="457200"/>
          </a:xfrm>
          <a:prstGeom prst="rect">
            <a:avLst/>
          </a:prstGeom>
          <a:solidFill>
            <a:srgbClr val="FFFFFF"/>
          </a:solidFill>
          <a:ln w="9525">
            <a:noFill/>
            <a:miter lim="800000"/>
            <a:headEnd/>
            <a:tailEnd/>
          </a:ln>
          <a:effectLst/>
        </p:spPr>
        <p:txBody>
          <a:bodyPr>
            <a:spAutoFit/>
          </a:bodyPr>
          <a:lstStyle/>
          <a:p>
            <a:pPr>
              <a:spcBef>
                <a:spcPct val="50000"/>
              </a:spcBef>
            </a:pPr>
            <a:r>
              <a:rPr lang="en-US"/>
              <a:t>Locating Fort DeSoto Park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54275"/>
                                        </p:tgtEl>
                                        <p:attrNameLst>
                                          <p:attrName>style.visibility</p:attrName>
                                        </p:attrNameLst>
                                      </p:cBhvr>
                                      <p:to>
                                        <p:strVal val="visible"/>
                                      </p:to>
                                    </p:set>
                                  </p:childTnLst>
                                </p:cTn>
                              </p:par>
                            </p:childTnLst>
                          </p:cTn>
                        </p:par>
                        <p:par>
                          <p:cTn id="7" fill="hold">
                            <p:stCondLst>
                              <p:cond delay="1500"/>
                            </p:stCondLst>
                            <p:childTnLst>
                              <p:par>
                                <p:cTn id="8" presetID="22" presetClass="entr" presetSubtype="8" fill="hold" grpId="0" nodeType="afterEffect">
                                  <p:stCondLst>
                                    <p:cond delay="1000"/>
                                  </p:stCondLst>
                                  <p:iterate type="lt">
                                    <p:tmPct val="100000"/>
                                  </p:iterate>
                                  <p:childTnLst>
                                    <p:set>
                                      <p:cBhvr>
                                        <p:cTn id="9" dur="1" fill="hold">
                                          <p:stCondLst>
                                            <p:cond delay="0"/>
                                          </p:stCondLst>
                                        </p:cTn>
                                        <p:tgtEl>
                                          <p:spTgt spid="54277"/>
                                        </p:tgtEl>
                                        <p:attrNameLst>
                                          <p:attrName>style.visibility</p:attrName>
                                        </p:attrNameLst>
                                      </p:cBhvr>
                                      <p:to>
                                        <p:strVal val="visible"/>
                                      </p:to>
                                    </p:set>
                                    <p:animEffect transition="in" filter="wipe(left)">
                                      <p:cBhvr>
                                        <p:cTn id="10" dur="75"/>
                                        <p:tgtEl>
                                          <p:spTgt spid="54277"/>
                                        </p:tgtEl>
                                      </p:cBhvr>
                                    </p:animEffect>
                                  </p:childTnLst>
                                </p:cTn>
                              </p:par>
                            </p:childTnLst>
                          </p:cTn>
                        </p:par>
                        <p:par>
                          <p:cTn id="11" fill="hold">
                            <p:stCondLst>
                              <p:cond delay="3550"/>
                            </p:stCondLst>
                            <p:childTnLst>
                              <p:par>
                                <p:cTn id="12" presetID="22" presetClass="entr" presetSubtype="2" fill="hold" grpId="0" nodeType="afterEffect">
                                  <p:stCondLst>
                                    <p:cond delay="1000"/>
                                  </p:stCondLst>
                                  <p:iterate type="lt">
                                    <p:tmPct val="100000"/>
                                  </p:iterate>
                                  <p:childTnLst>
                                    <p:set>
                                      <p:cBhvr>
                                        <p:cTn id="13" dur="1" fill="hold">
                                          <p:stCondLst>
                                            <p:cond delay="0"/>
                                          </p:stCondLst>
                                        </p:cTn>
                                        <p:tgtEl>
                                          <p:spTgt spid="54278"/>
                                        </p:tgtEl>
                                        <p:attrNameLst>
                                          <p:attrName>style.visibility</p:attrName>
                                        </p:attrNameLst>
                                      </p:cBhvr>
                                      <p:to>
                                        <p:strVal val="visible"/>
                                      </p:to>
                                    </p:set>
                                    <p:animEffect transition="in" filter="wipe(right)">
                                      <p:cBhvr>
                                        <p:cTn id="14" dur="75"/>
                                        <p:tgtEl>
                                          <p:spTgt spid="54278"/>
                                        </p:tgtEl>
                                      </p:cBhvr>
                                    </p:animEffect>
                                  </p:childTnLst>
                                </p:cTn>
                              </p:par>
                            </p:childTnLst>
                          </p:cTn>
                        </p:par>
                        <p:par>
                          <p:cTn id="15" fill="hold">
                            <p:stCondLst>
                              <p:cond delay="4700"/>
                            </p:stCondLst>
                            <p:childTnLst>
                              <p:par>
                                <p:cTn id="16" presetID="22" presetClass="entr" presetSubtype="1" fill="hold" grpId="0" nodeType="afterEffect">
                                  <p:stCondLst>
                                    <p:cond delay="1000"/>
                                  </p:stCondLst>
                                  <p:iterate type="lt">
                                    <p:tmPct val="100000"/>
                                  </p:iterate>
                                  <p:childTnLst>
                                    <p:set>
                                      <p:cBhvr>
                                        <p:cTn id="17" dur="1" fill="hold">
                                          <p:stCondLst>
                                            <p:cond delay="0"/>
                                          </p:stCondLst>
                                        </p:cTn>
                                        <p:tgtEl>
                                          <p:spTgt spid="54280">
                                            <p:txEl>
                                              <p:pRg st="0" end="0"/>
                                            </p:txEl>
                                          </p:spTgt>
                                        </p:tgtEl>
                                        <p:attrNameLst>
                                          <p:attrName>style.visibility</p:attrName>
                                        </p:attrNameLst>
                                      </p:cBhvr>
                                      <p:to>
                                        <p:strVal val="visible"/>
                                      </p:to>
                                    </p:set>
                                    <p:animEffect transition="in" filter="wipe(up)">
                                      <p:cBhvr>
                                        <p:cTn id="18" dur="75"/>
                                        <p:tgtEl>
                                          <p:spTgt spid="54280">
                                            <p:txEl>
                                              <p:pRg st="0" end="0"/>
                                            </p:txEl>
                                          </p:spTgt>
                                        </p:tgtEl>
                                      </p:cBhvr>
                                    </p:animEffect>
                                  </p:childTnLst>
                                </p:cTn>
                              </p:par>
                            </p:childTnLst>
                          </p:cTn>
                        </p:par>
                        <p:par>
                          <p:cTn id="19" fill="hold">
                            <p:stCondLst>
                              <p:cond delay="6225"/>
                            </p:stCondLst>
                            <p:childTnLst>
                              <p:par>
                                <p:cTn id="20" presetID="22" presetClass="entr" presetSubtype="8" fill="hold" grpId="0" nodeType="afterEffect">
                                  <p:stCondLst>
                                    <p:cond delay="1000"/>
                                  </p:stCondLst>
                                  <p:iterate type="lt">
                                    <p:tmPct val="100000"/>
                                  </p:iterate>
                                  <p:childTnLst>
                                    <p:set>
                                      <p:cBhvr>
                                        <p:cTn id="21" dur="1" fill="hold">
                                          <p:stCondLst>
                                            <p:cond delay="0"/>
                                          </p:stCondLst>
                                        </p:cTn>
                                        <p:tgtEl>
                                          <p:spTgt spid="54279"/>
                                        </p:tgtEl>
                                        <p:attrNameLst>
                                          <p:attrName>style.visibility</p:attrName>
                                        </p:attrNameLst>
                                      </p:cBhvr>
                                      <p:to>
                                        <p:strVal val="visible"/>
                                      </p:to>
                                    </p:set>
                                    <p:animEffect transition="in" filter="wipe(left)">
                                      <p:cBhvr>
                                        <p:cTn id="22" dur="75"/>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P spid="54278" grpId="0" autoUpdateAnimBg="0"/>
      <p:bldP spid="54279" grpId="0" autoUpdateAnimBg="0"/>
      <p:bldP spid="54280"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graphicFrame>
        <p:nvGraphicFramePr>
          <p:cNvPr id="55299" name="Object 1027"/>
          <p:cNvGraphicFramePr>
            <a:graphicFrameLocks noChangeAspect="1"/>
          </p:cNvGraphicFramePr>
          <p:nvPr/>
        </p:nvGraphicFramePr>
        <p:xfrm>
          <a:off x="2057400" y="4419600"/>
          <a:ext cx="609600" cy="317500"/>
        </p:xfrm>
        <a:graphic>
          <a:graphicData uri="http://schemas.openxmlformats.org/presentationml/2006/ole">
            <p:oleObj spid="_x0000_s55299" name="Photo Editor Photo" r:id="rId4" imgW="573540" imgH="299169" progId="">
              <p:embed/>
            </p:oleObj>
          </a:graphicData>
        </a:graphic>
      </p:graphicFrame>
      <p:pic>
        <p:nvPicPr>
          <p:cNvPr id="55300" name="Picture 1028"/>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pic>
        <p:nvPicPr>
          <p:cNvPr id="55301" name="Picture 1029"/>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sp>
        <p:nvSpPr>
          <p:cNvPr id="55302" name="Rectangle 1030"/>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55303" name="Text Box 1031"/>
          <p:cNvSpPr txBox="1">
            <a:spLocks noChangeArrowheads="1"/>
          </p:cNvSpPr>
          <p:nvPr/>
        </p:nvSpPr>
        <p:spPr bwMode="auto">
          <a:xfrm>
            <a:off x="2971800" y="1066800"/>
            <a:ext cx="5334000" cy="457200"/>
          </a:xfrm>
          <a:prstGeom prst="rect">
            <a:avLst/>
          </a:prstGeom>
          <a:solidFill>
            <a:srgbClr val="FFFFFF"/>
          </a:solidFill>
          <a:ln w="9525">
            <a:noFill/>
            <a:miter lim="800000"/>
            <a:headEnd/>
            <a:tailEnd/>
          </a:ln>
          <a:effectLst/>
        </p:spPr>
        <p:txBody>
          <a:bodyPr>
            <a:spAutoFit/>
          </a:bodyPr>
          <a:lstStyle/>
          <a:p>
            <a:pPr>
              <a:spcBef>
                <a:spcPct val="50000"/>
              </a:spcBef>
            </a:pPr>
            <a:r>
              <a:rPr lang="en-US"/>
              <a:t>Locating a spill 3 miles due South of park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55299"/>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55300"/>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ChangeArrowheads="1"/>
          </p:cNvSpPr>
          <p:nvPr/>
        </p:nvSpPr>
        <p:spPr bwMode="auto">
          <a:xfrm>
            <a:off x="1905000" y="152400"/>
            <a:ext cx="5405438"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Species Identification</a:t>
            </a:r>
          </a:p>
        </p:txBody>
      </p:sp>
      <p:sp>
        <p:nvSpPr>
          <p:cNvPr id="117764" name="Rectangle 1028"/>
          <p:cNvSpPr>
            <a:spLocks noChangeArrowheads="1"/>
          </p:cNvSpPr>
          <p:nvPr/>
        </p:nvSpPr>
        <p:spPr bwMode="auto">
          <a:xfrm>
            <a:off x="685800" y="1676400"/>
            <a:ext cx="7772400" cy="49530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2800">
                <a:solidFill>
                  <a:srgbClr val="000000"/>
                </a:solidFill>
              </a:rPr>
              <a:t>“On the fly” resource analysis and reporting based upon the Environmental Sensitivity Index (ESI) database that lies at the heart of the FMSAS</a:t>
            </a:r>
          </a:p>
          <a:p>
            <a:pPr marL="342900" indent="-342900">
              <a:spcBef>
                <a:spcPct val="20000"/>
              </a:spcBef>
              <a:buFont typeface="Symbol" pitchFamily="18" charset="2"/>
              <a:buChar char="·"/>
            </a:pPr>
            <a:r>
              <a:rPr lang="en-US" sz="2800">
                <a:solidFill>
                  <a:srgbClr val="000000"/>
                </a:solidFill>
              </a:rPr>
              <a:t>Spatial querying tool</a:t>
            </a:r>
          </a:p>
          <a:p>
            <a:pPr marL="342900" indent="-342900">
              <a:spcBef>
                <a:spcPct val="20000"/>
              </a:spcBef>
              <a:buFont typeface="Symbol" pitchFamily="18" charset="2"/>
              <a:buChar char="·"/>
            </a:pPr>
            <a:r>
              <a:rPr lang="en-US" sz="2800">
                <a:solidFill>
                  <a:srgbClr val="000000"/>
                </a:solidFill>
              </a:rPr>
              <a:t>Quick, user-friendly access to detailed information about animals and habitats that may be at risk of damage from a spill</a:t>
            </a:r>
          </a:p>
          <a:p>
            <a:pPr marL="342900" indent="-342900">
              <a:spcBef>
                <a:spcPct val="20000"/>
              </a:spcBef>
              <a:buFont typeface="Symbol" pitchFamily="18" charset="2"/>
              <a:buChar char="·"/>
            </a:pPr>
            <a:r>
              <a:rPr lang="en-US" sz="2800">
                <a:solidFill>
                  <a:srgbClr val="000000"/>
                </a:solidFill>
              </a:rPr>
              <a:t>One click GIS analysis and reporting</a:t>
            </a:r>
          </a:p>
          <a:p>
            <a:pPr marL="342900" indent="-342900">
              <a:spcBef>
                <a:spcPct val="20000"/>
              </a:spcBef>
              <a:buFont typeface="Symbol" pitchFamily="18" charset="2"/>
              <a:buChar char="·"/>
            </a:pPr>
            <a:endParaRPr lang="en-US" sz="2800">
              <a:solidFill>
                <a:srgbClr val="000000"/>
              </a:solidFill>
            </a:endParaRPr>
          </a:p>
          <a:p>
            <a:pPr marL="342900" indent="-342900">
              <a:spcBef>
                <a:spcPct val="20000"/>
              </a:spcBef>
              <a:buFont typeface="Symbol" pitchFamily="18" charset="2"/>
              <a:buChar char="·"/>
            </a:pPr>
            <a:endParaRPr lang="en-US" sz="28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graphicFrame>
        <p:nvGraphicFramePr>
          <p:cNvPr id="15366" name="Object 6"/>
          <p:cNvGraphicFramePr>
            <a:graphicFrameLocks noChangeAspect="1"/>
          </p:cNvGraphicFramePr>
          <p:nvPr/>
        </p:nvGraphicFramePr>
        <p:xfrm>
          <a:off x="685800" y="1752600"/>
          <a:ext cx="5287963" cy="4419600"/>
        </p:xfrm>
        <a:graphic>
          <a:graphicData uri="http://schemas.openxmlformats.org/presentationml/2006/ole">
            <p:oleObj spid="_x0000_s15366" name="Photo Editor Photo" r:id="rId8" imgW="5286539" imgH="4945740" progId="">
              <p:embed/>
            </p:oleObj>
          </a:graphicData>
        </a:graphic>
      </p:graphicFrame>
      <p:sp>
        <p:nvSpPr>
          <p:cNvPr id="15368" name="Rectangle 8"/>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15369" name="Text Box 9"/>
          <p:cNvSpPr txBox="1">
            <a:spLocks noChangeArrowheads="1"/>
          </p:cNvSpPr>
          <p:nvPr/>
        </p:nvSpPr>
        <p:spPr bwMode="auto">
          <a:xfrm>
            <a:off x="1355725" y="955675"/>
            <a:ext cx="184150" cy="457200"/>
          </a:xfrm>
          <a:prstGeom prst="rect">
            <a:avLst/>
          </a:prstGeom>
          <a:noFill/>
          <a:ln w="9525">
            <a:noFill/>
            <a:miter lim="800000"/>
            <a:headEnd/>
            <a:tailEnd/>
          </a:ln>
          <a:effectLst/>
        </p:spPr>
        <p:txBody>
          <a:bodyPr wrap="none">
            <a:spAutoFit/>
          </a:bodyPr>
          <a:lstStyle/>
          <a:p>
            <a:endParaRPr lang="en-US"/>
          </a:p>
        </p:txBody>
      </p:sp>
      <p:sp>
        <p:nvSpPr>
          <p:cNvPr id="15371" name="Text Box 11"/>
          <p:cNvSpPr txBox="1">
            <a:spLocks noChangeArrowheads="1"/>
          </p:cNvSpPr>
          <p:nvPr/>
        </p:nvSpPr>
        <p:spPr bwMode="auto">
          <a:xfrm>
            <a:off x="2362200" y="1143000"/>
            <a:ext cx="6858000" cy="457200"/>
          </a:xfrm>
          <a:prstGeom prst="rect">
            <a:avLst/>
          </a:prstGeom>
          <a:solidFill>
            <a:srgbClr val="FFFFFF"/>
          </a:solidFill>
          <a:ln w="9525">
            <a:noFill/>
            <a:miter lim="800000"/>
            <a:headEnd/>
            <a:tailEnd/>
          </a:ln>
          <a:effectLst/>
        </p:spPr>
        <p:txBody>
          <a:bodyPr>
            <a:spAutoFit/>
          </a:bodyPr>
          <a:lstStyle/>
          <a:p>
            <a:pPr>
              <a:spcBef>
                <a:spcPct val="50000"/>
              </a:spcBef>
            </a:pPr>
            <a:r>
              <a:rPr lang="en-US"/>
              <a:t>Turning map layers on, then identifying species at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536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1536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15364"/>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5365"/>
                                        </p:tgtEl>
                                        <p:attrNameLst>
                                          <p:attrName>style.visibility</p:attrName>
                                        </p:attrNameLst>
                                      </p:cBhvr>
                                      <p:to>
                                        <p:strVal val="visible"/>
                                      </p:to>
                                    </p:set>
                                  </p:childTnLst>
                                </p:cTn>
                              </p:par>
                            </p:childTnLst>
                          </p:cTn>
                        </p:par>
                        <p:par>
                          <p:cTn id="16" fill="hold">
                            <p:stCondLst>
                              <p:cond delay="6000"/>
                            </p:stCondLst>
                            <p:childTnLst>
                              <p:par>
                                <p:cTn id="17" presetID="2" presetClass="entr" presetSubtype="6" fill="hold" nodeType="afterEffect">
                                  <p:stCondLst>
                                    <p:cond delay="200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500" fill="hold"/>
                                        <p:tgtEl>
                                          <p:spTgt spid="15366"/>
                                        </p:tgtEl>
                                        <p:attrNameLst>
                                          <p:attrName>ppt_x</p:attrName>
                                        </p:attrNameLst>
                                      </p:cBhvr>
                                      <p:tavLst>
                                        <p:tav tm="0">
                                          <p:val>
                                            <p:strVal val="1+#ppt_w/2"/>
                                          </p:val>
                                        </p:tav>
                                        <p:tav tm="100000">
                                          <p:val>
                                            <p:strVal val="#ppt_x"/>
                                          </p:val>
                                        </p:tav>
                                      </p:tavLst>
                                    </p:anim>
                                    <p:anim calcmode="lin" valueType="num">
                                      <p:cBhvr additive="base">
                                        <p:cTn id="20"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1028"/>
          <p:cNvSpPr>
            <a:spLocks noChangeArrowheads="1"/>
          </p:cNvSpPr>
          <p:nvPr/>
        </p:nvSpPr>
        <p:spPr bwMode="auto">
          <a:xfrm>
            <a:off x="685800" y="914400"/>
            <a:ext cx="7772400" cy="21336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2800">
                <a:solidFill>
                  <a:srgbClr val="000000"/>
                </a:solidFill>
              </a:rPr>
              <a:t>Based upon the Environmental Sensitivity Index (ESI) database that lies at the heart of the FMSAS</a:t>
            </a:r>
          </a:p>
          <a:p>
            <a:pPr marL="342900" indent="-342900">
              <a:spcBef>
                <a:spcPct val="20000"/>
              </a:spcBef>
              <a:buFont typeface="Symbol" pitchFamily="18" charset="2"/>
              <a:buChar char="·"/>
            </a:pPr>
            <a:r>
              <a:rPr lang="en-US" sz="2800">
                <a:solidFill>
                  <a:srgbClr val="000000"/>
                </a:solidFill>
              </a:rPr>
              <a:t>Biological information is keyed down to species</a:t>
            </a:r>
          </a:p>
          <a:p>
            <a:pPr marL="342900" indent="-342900">
              <a:spcBef>
                <a:spcPct val="20000"/>
              </a:spcBef>
              <a:buFont typeface="Symbol" pitchFamily="18" charset="2"/>
              <a:buChar char="·"/>
            </a:pPr>
            <a:r>
              <a:rPr lang="en-US" sz="2800">
                <a:solidFill>
                  <a:srgbClr val="000000"/>
                </a:solidFill>
              </a:rPr>
              <a:t>Reported items are:</a:t>
            </a:r>
          </a:p>
          <a:p>
            <a:pPr marL="342900" indent="-342900">
              <a:spcBef>
                <a:spcPct val="20000"/>
              </a:spcBef>
              <a:buFont typeface="Symbol" pitchFamily="18" charset="2"/>
              <a:buChar char="·"/>
            </a:pPr>
            <a:endParaRPr lang="en-US" sz="2800">
              <a:solidFill>
                <a:srgbClr val="000000"/>
              </a:solidFill>
            </a:endParaRPr>
          </a:p>
          <a:p>
            <a:pPr marL="342900" indent="-342900">
              <a:spcBef>
                <a:spcPct val="20000"/>
              </a:spcBef>
              <a:buFont typeface="Symbol" pitchFamily="18" charset="2"/>
              <a:buChar char="·"/>
            </a:pPr>
            <a:endParaRPr lang="en-US" sz="2800">
              <a:solidFill>
                <a:srgbClr val="000000"/>
              </a:solidFill>
            </a:endParaRPr>
          </a:p>
        </p:txBody>
      </p:sp>
      <p:sp>
        <p:nvSpPr>
          <p:cNvPr id="65541" name="Rectangle 1029"/>
          <p:cNvSpPr>
            <a:spLocks noChangeArrowheads="1"/>
          </p:cNvSpPr>
          <p:nvPr/>
        </p:nvSpPr>
        <p:spPr bwMode="auto">
          <a:xfrm>
            <a:off x="879475" y="152400"/>
            <a:ext cx="7466013"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Species Identification Reports</a:t>
            </a:r>
          </a:p>
        </p:txBody>
      </p:sp>
      <p:sp>
        <p:nvSpPr>
          <p:cNvPr id="65542" name="Rectangle 1030"/>
          <p:cNvSpPr>
            <a:spLocks noChangeArrowheads="1"/>
          </p:cNvSpPr>
          <p:nvPr/>
        </p:nvSpPr>
        <p:spPr bwMode="auto">
          <a:xfrm>
            <a:off x="381000" y="3200400"/>
            <a:ext cx="8458200" cy="27432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dirty="0">
                <a:solidFill>
                  <a:srgbClr val="000000"/>
                </a:solidFill>
              </a:rPr>
              <a:t>Element:  Type of animal,  </a:t>
            </a:r>
            <a:r>
              <a:rPr lang="en-US" dirty="0" err="1">
                <a:solidFill>
                  <a:srgbClr val="000000"/>
                </a:solidFill>
              </a:rPr>
              <a:t>ie</a:t>
            </a:r>
            <a:r>
              <a:rPr lang="en-US" dirty="0">
                <a:solidFill>
                  <a:srgbClr val="000000"/>
                </a:solidFill>
              </a:rPr>
              <a:t>. Invertebrate, </a:t>
            </a:r>
            <a:r>
              <a:rPr lang="en-US" dirty="0" smtClean="0">
                <a:solidFill>
                  <a:srgbClr val="000000"/>
                </a:solidFill>
              </a:rPr>
              <a:t>Bird  </a:t>
            </a:r>
            <a:endParaRPr lang="en-US" dirty="0">
              <a:solidFill>
                <a:srgbClr val="000000"/>
              </a:solidFill>
            </a:endParaRPr>
          </a:p>
          <a:p>
            <a:pPr marL="342900" indent="-342900">
              <a:spcBef>
                <a:spcPct val="20000"/>
              </a:spcBef>
              <a:buFont typeface="Symbol" pitchFamily="18" charset="2"/>
              <a:buChar char="·"/>
            </a:pPr>
            <a:r>
              <a:rPr lang="en-US" dirty="0">
                <a:solidFill>
                  <a:srgbClr val="000000"/>
                </a:solidFill>
              </a:rPr>
              <a:t>Sub-Element:  Sub-class of type of animal, </a:t>
            </a:r>
            <a:r>
              <a:rPr lang="en-US" dirty="0" err="1">
                <a:solidFill>
                  <a:srgbClr val="000000"/>
                </a:solidFill>
              </a:rPr>
              <a:t>ie</a:t>
            </a:r>
            <a:r>
              <a:rPr lang="en-US" dirty="0">
                <a:solidFill>
                  <a:srgbClr val="000000"/>
                </a:solidFill>
              </a:rPr>
              <a:t>. Crab, Diving Bird</a:t>
            </a:r>
          </a:p>
          <a:p>
            <a:pPr marL="342900" indent="-342900">
              <a:spcBef>
                <a:spcPct val="20000"/>
              </a:spcBef>
              <a:buFont typeface="Symbol" pitchFamily="18" charset="2"/>
              <a:buChar char="·"/>
            </a:pPr>
            <a:r>
              <a:rPr lang="en-US" dirty="0">
                <a:solidFill>
                  <a:srgbClr val="000000"/>
                </a:solidFill>
              </a:rPr>
              <a:t>Species:  Reported as common name</a:t>
            </a:r>
          </a:p>
          <a:p>
            <a:pPr marL="342900" indent="-342900">
              <a:spcBef>
                <a:spcPct val="20000"/>
              </a:spcBef>
              <a:buFont typeface="Symbol" pitchFamily="18" charset="2"/>
              <a:buChar char="·"/>
            </a:pPr>
            <a:r>
              <a:rPr lang="en-US" dirty="0">
                <a:solidFill>
                  <a:srgbClr val="000000"/>
                </a:solidFill>
              </a:rPr>
              <a:t>Status:  Threatened or Endangered (Federal and State)</a:t>
            </a:r>
          </a:p>
          <a:p>
            <a:pPr marL="342900" indent="-342900">
              <a:spcBef>
                <a:spcPct val="20000"/>
              </a:spcBef>
              <a:buFont typeface="Symbol" pitchFamily="18" charset="2"/>
              <a:buChar char="·"/>
            </a:pPr>
            <a:r>
              <a:rPr lang="en-US" dirty="0">
                <a:solidFill>
                  <a:srgbClr val="000000"/>
                </a:solidFill>
              </a:rPr>
              <a:t>Concentration:  Relative abundance; High, Medium, Low</a:t>
            </a:r>
          </a:p>
          <a:p>
            <a:pPr marL="342900" indent="-342900">
              <a:spcBef>
                <a:spcPct val="20000"/>
              </a:spcBef>
              <a:buFont typeface="Symbol" pitchFamily="18" charset="2"/>
              <a:buChar char="·"/>
            </a:pPr>
            <a:r>
              <a:rPr lang="en-US" dirty="0">
                <a:solidFill>
                  <a:srgbClr val="000000"/>
                </a:solidFill>
              </a:rPr>
              <a:t>Seasonality:  By month of presence</a:t>
            </a:r>
          </a:p>
          <a:p>
            <a:pPr marL="342900" indent="-342900">
              <a:spcBef>
                <a:spcPct val="20000"/>
              </a:spcBef>
              <a:buFont typeface="Symbol" pitchFamily="18" charset="2"/>
              <a:buChar char="·"/>
            </a:pPr>
            <a:endParaRPr lang="en-US" dirty="0">
              <a:solidFill>
                <a:srgbClr val="000000"/>
              </a:solidFill>
            </a:endParaRPr>
          </a:p>
          <a:p>
            <a:pPr marL="342900" indent="-342900">
              <a:spcBef>
                <a:spcPct val="20000"/>
              </a:spcBef>
              <a:buFont typeface="Symbol" pitchFamily="18" charset="2"/>
              <a:buChar char="·"/>
            </a:pPr>
            <a:endParaRPr lang="en-US" dirty="0">
              <a:solidFill>
                <a:srgbClr val="000000"/>
              </a:solidFill>
            </a:endParaRPr>
          </a:p>
          <a:p>
            <a:pPr marL="342900" indent="-342900">
              <a:spcBef>
                <a:spcPct val="20000"/>
              </a:spcBef>
              <a:buFont typeface="Symbol" pitchFamily="18" charset="2"/>
              <a:buChar char="·"/>
            </a:pPr>
            <a:endParaRPr lang="en-US" sz="2800" dirty="0">
              <a:solidFill>
                <a:srgbClr val="000000"/>
              </a:solidFill>
            </a:endParaRPr>
          </a:p>
          <a:p>
            <a:pPr marL="342900" indent="-342900">
              <a:spcBef>
                <a:spcPct val="20000"/>
              </a:spcBef>
              <a:buFont typeface="Symbol" pitchFamily="18" charset="2"/>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825750" y="0"/>
            <a:ext cx="3486150"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Spill Manager</a:t>
            </a:r>
          </a:p>
        </p:txBody>
      </p:sp>
      <p:pic>
        <p:nvPicPr>
          <p:cNvPr id="9221" name="Picture 5"/>
          <p:cNvPicPr>
            <a:picLocks noChangeAspect="1" noChangeArrowheads="1"/>
          </p:cNvPicPr>
          <p:nvPr/>
        </p:nvPicPr>
        <p:blipFill>
          <a:blip r:embed="rId2" cstate="print"/>
          <a:srcRect/>
          <a:stretch>
            <a:fillRect/>
          </a:stretch>
        </p:blipFill>
        <p:spPr bwMode="auto">
          <a:xfrm>
            <a:off x="609600" y="838200"/>
            <a:ext cx="7772400" cy="5829300"/>
          </a:xfrm>
          <a:prstGeom prst="rect">
            <a:avLst/>
          </a:prstGeom>
          <a:noFill/>
          <a:ln w="9525">
            <a:noFill/>
            <a:miter lim="800000"/>
            <a:headEnd/>
            <a:tailEnd/>
          </a:ln>
          <a:effectLst/>
        </p:spPr>
      </p:pic>
      <p:sp>
        <p:nvSpPr>
          <p:cNvPr id="9222" name="Rectangle 6"/>
          <p:cNvSpPr>
            <a:spLocks noChangeArrowheads="1"/>
          </p:cNvSpPr>
          <p:nvPr/>
        </p:nvSpPr>
        <p:spPr bwMode="auto">
          <a:xfrm>
            <a:off x="609600" y="6324600"/>
            <a:ext cx="7772400" cy="304800"/>
          </a:xfrm>
          <a:prstGeom prst="rect">
            <a:avLst/>
          </a:prstGeom>
          <a:solidFill>
            <a:srgbClr val="00007A"/>
          </a:solidFill>
          <a:ln w="12700">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685800" y="381000"/>
            <a:ext cx="7772400" cy="1143000"/>
          </a:xfrm>
        </p:spPr>
        <p:txBody>
          <a:bodyPr/>
          <a:lstStyle/>
          <a:p>
            <a:r>
              <a:rPr lang="en-US"/>
              <a:t>Introduction</a:t>
            </a:r>
          </a:p>
        </p:txBody>
      </p:sp>
      <p:sp>
        <p:nvSpPr>
          <p:cNvPr id="38915" name="Rectangle 1027"/>
          <p:cNvSpPr>
            <a:spLocks noGrp="1" noChangeArrowheads="1"/>
          </p:cNvSpPr>
          <p:nvPr>
            <p:ph idx="1"/>
          </p:nvPr>
        </p:nvSpPr>
        <p:spPr>
          <a:xfrm>
            <a:off x="685800" y="2286000"/>
            <a:ext cx="6477000" cy="2590800"/>
          </a:xfrm>
        </p:spPr>
        <p:txBody>
          <a:bodyPr>
            <a:normAutofit/>
          </a:bodyPr>
          <a:lstStyle/>
          <a:p>
            <a:pPr>
              <a:lnSpc>
                <a:spcPct val="90000"/>
              </a:lnSpc>
            </a:pPr>
            <a:r>
              <a:rPr lang="en-US" sz="2800" dirty="0" smtClean="0"/>
              <a:t>State Statutory Background</a:t>
            </a:r>
            <a:endParaRPr lang="en-US" sz="2800" dirty="0"/>
          </a:p>
          <a:p>
            <a:pPr>
              <a:lnSpc>
                <a:spcPct val="90000"/>
              </a:lnSpc>
            </a:pPr>
            <a:r>
              <a:rPr lang="en-US" sz="2800" dirty="0" smtClean="0"/>
              <a:t>Florida </a:t>
            </a:r>
            <a:r>
              <a:rPr lang="en-US" sz="2800" dirty="0"/>
              <a:t>Marine Spill Analysis </a:t>
            </a:r>
            <a:r>
              <a:rPr lang="en-US" sz="2800" dirty="0" smtClean="0"/>
              <a:t>System</a:t>
            </a:r>
          </a:p>
          <a:p>
            <a:pPr>
              <a:lnSpc>
                <a:spcPct val="90000"/>
              </a:lnSpc>
            </a:pPr>
            <a:r>
              <a:rPr lang="en-US" sz="2800" dirty="0" smtClean="0"/>
              <a:t>Operational Context</a:t>
            </a:r>
          </a:p>
          <a:p>
            <a:pPr>
              <a:lnSpc>
                <a:spcPct val="90000"/>
              </a:lnSpc>
            </a:pPr>
            <a:r>
              <a:rPr lang="en-US" sz="2800" dirty="0" smtClean="0"/>
              <a:t>Analysis and Reporting Tools</a:t>
            </a:r>
            <a:endParaRPr lang="en-US" sz="2800" dirty="0"/>
          </a:p>
          <a:p>
            <a:pPr>
              <a:lnSpc>
                <a:spcPct val="90000"/>
              </a:lnSpc>
            </a:pPr>
            <a:r>
              <a:rPr lang="en-US" sz="2800" dirty="0" smtClean="0"/>
              <a:t>Future Work</a:t>
            </a: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sp>
        <p:nvSpPr>
          <p:cNvPr id="21511" name="Rectangle 7"/>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2362200" y="5638800"/>
            <a:ext cx="6781800" cy="990600"/>
          </a:xfrm>
          <a:prstGeom prst="rect">
            <a:avLst/>
          </a:prstGeom>
          <a:solidFill>
            <a:srgbClr val="FFFFFF"/>
          </a:solidFill>
          <a:ln w="9525">
            <a:solidFill>
              <a:srgbClr val="FFFFFF"/>
            </a:solidFill>
            <a:miter lim="800000"/>
            <a:headEnd/>
            <a:tailEnd/>
          </a:ln>
          <a:effectLst/>
        </p:spPr>
        <p:txBody>
          <a:bodyPr wrap="none" anchor="ctr"/>
          <a:lstStyle/>
          <a:p>
            <a:endParaRPr lang="en-US"/>
          </a:p>
        </p:txBody>
      </p:sp>
      <p:sp>
        <p:nvSpPr>
          <p:cNvPr id="21513" name="Text Box 9"/>
          <p:cNvSpPr txBox="1">
            <a:spLocks noChangeArrowheads="1"/>
          </p:cNvSpPr>
          <p:nvPr/>
        </p:nvSpPr>
        <p:spPr bwMode="auto">
          <a:xfrm>
            <a:off x="2590800" y="5791200"/>
            <a:ext cx="6553200" cy="639763"/>
          </a:xfrm>
          <a:prstGeom prst="rect">
            <a:avLst/>
          </a:prstGeom>
          <a:solidFill>
            <a:srgbClr val="FFFFFF"/>
          </a:solidFill>
          <a:ln w="9525">
            <a:noFill/>
            <a:miter lim="800000"/>
            <a:headEnd/>
            <a:tailEnd/>
          </a:ln>
          <a:effectLst/>
        </p:spPr>
        <p:txBody>
          <a:bodyPr>
            <a:spAutoFit/>
          </a:bodyPr>
          <a:lstStyle/>
          <a:p>
            <a:pPr>
              <a:lnSpc>
                <a:spcPct val="50000"/>
              </a:lnSpc>
              <a:spcBef>
                <a:spcPct val="50000"/>
              </a:spcBef>
            </a:pPr>
            <a:r>
              <a:rPr lang="en-US"/>
              <a:t>Boundaries of a spill can be entered in many ways,</a:t>
            </a:r>
          </a:p>
          <a:p>
            <a:pPr>
              <a:lnSpc>
                <a:spcPct val="50000"/>
              </a:lnSpc>
              <a:spcBef>
                <a:spcPct val="50000"/>
              </a:spcBef>
            </a:pPr>
            <a:r>
              <a:rPr lang="en-US"/>
              <a:t>modeled, overflight, shapefile, imported, or drawn</a:t>
            </a:r>
          </a:p>
        </p:txBody>
      </p:sp>
      <p:sp>
        <p:nvSpPr>
          <p:cNvPr id="21515" name="Rectangle 11"/>
          <p:cNvSpPr>
            <a:spLocks noChangeArrowheads="1"/>
          </p:cNvSpPr>
          <p:nvPr/>
        </p:nvSpPr>
        <p:spPr bwMode="auto">
          <a:xfrm>
            <a:off x="3352800" y="1295400"/>
            <a:ext cx="2438400" cy="3048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1514" name="Text Box 10"/>
          <p:cNvSpPr txBox="1">
            <a:spLocks noChangeArrowheads="1"/>
          </p:cNvSpPr>
          <p:nvPr/>
        </p:nvSpPr>
        <p:spPr bwMode="auto">
          <a:xfrm>
            <a:off x="3276600" y="1219200"/>
            <a:ext cx="2590800" cy="3968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rPr>
              <a:t>Enter Boundaries……..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515"/>
                                        </p:tgtEl>
                                        <p:attrNameLst>
                                          <p:attrName>style.visibility</p:attrName>
                                        </p:attrNameLst>
                                      </p:cBhvr>
                                      <p:to>
                                        <p:strVal val="visible"/>
                                      </p:to>
                                    </p:set>
                                    <p:animEffect transition="in" filter="wipe(left)">
                                      <p:cBhvr>
                                        <p:cTn id="7" dur="500"/>
                                        <p:tgtEl>
                                          <p:spTgt spid="21515"/>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1514"/>
                                        </p:tgtEl>
                                        <p:attrNameLst>
                                          <p:attrName>style.visibility</p:attrName>
                                        </p:attrNameLst>
                                      </p:cBhvr>
                                      <p:to>
                                        <p:strVal val="visible"/>
                                      </p:to>
                                    </p:set>
                                    <p:animEffect transition="in" filter="wipe(left)">
                                      <p:cBhvr>
                                        <p:cTn id="11" dur="500"/>
                                        <p:tgtEl>
                                          <p:spTgt spid="21514"/>
                                        </p:tgtEl>
                                      </p:cBhvr>
                                    </p:animEffect>
                                  </p:childTnLst>
                                  <p:subTnLst>
                                    <p:animClr>
                                      <p:cBhvr override="childStyle">
                                        <p:cTn dur="1" fill="hold" display="0" masterRel="nextClick" afterEffect="1"/>
                                        <p:tgtEl>
                                          <p:spTgt spid="21514"/>
                                        </p:tgtEl>
                                        <p:attrNameLst>
                                          <p:attrName>ppt_c</p:attrName>
                                        </p:attrNameLst>
                                      </p:cBhvr>
                                      <p:to>
                                        <a:srgbClr val="FFFF66"/>
                                      </p:to>
                                    </p:animClr>
                                  </p:subTnLst>
                                </p:cTn>
                              </p:par>
                            </p:childTnLst>
                          </p:cTn>
                        </p:par>
                        <p:par>
                          <p:cTn id="12" fill="hold">
                            <p:stCondLst>
                              <p:cond delay="3000"/>
                            </p:stCondLst>
                            <p:childTnLst>
                              <p:par>
                                <p:cTn id="13" presetID="1" presetClass="entr" presetSubtype="0" fill="hold" nodeType="afterEffect">
                                  <p:stCondLst>
                                    <p:cond delay="1000"/>
                                  </p:stCondLst>
                                  <p:childTnLst>
                                    <p:set>
                                      <p:cBhvr>
                                        <p:cTn id="14" dur="1" fill="hold">
                                          <p:stCondLst>
                                            <p:cond delay="499"/>
                                          </p:stCondLst>
                                        </p:cTn>
                                        <p:tgtEl>
                                          <p:spTgt spid="21510"/>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nodeType="afterEffect">
                                  <p:stCondLst>
                                    <p:cond delay="1000"/>
                                  </p:stCondLst>
                                  <p:childTnLst>
                                    <p:set>
                                      <p:cBhvr>
                                        <p:cTn id="17"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22533" name="Rectangle 5"/>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22534" name="Rectangle 6"/>
          <p:cNvSpPr>
            <a:spLocks noChangeArrowheads="1"/>
          </p:cNvSpPr>
          <p:nvPr/>
        </p:nvSpPr>
        <p:spPr bwMode="auto">
          <a:xfrm>
            <a:off x="2362200" y="4953000"/>
            <a:ext cx="6781800" cy="1676400"/>
          </a:xfrm>
          <a:prstGeom prst="rect">
            <a:avLst/>
          </a:prstGeom>
          <a:solidFill>
            <a:srgbClr val="FFFFFF"/>
          </a:solidFill>
          <a:ln w="9525">
            <a:solidFill>
              <a:srgbClr val="FFFFFF"/>
            </a:solidFill>
            <a:miter lim="800000"/>
            <a:headEnd/>
            <a:tailEnd/>
          </a:ln>
          <a:effectLst/>
        </p:spPr>
        <p:txBody>
          <a:bodyPr wrap="none" anchor="ctr"/>
          <a:lstStyle/>
          <a:p>
            <a:endParaRPr lang="en-US"/>
          </a:p>
        </p:txBody>
      </p:sp>
      <p:sp>
        <p:nvSpPr>
          <p:cNvPr id="22535" name="Text Box 7"/>
          <p:cNvSpPr txBox="1">
            <a:spLocks noChangeArrowheads="1"/>
          </p:cNvSpPr>
          <p:nvPr/>
        </p:nvSpPr>
        <p:spPr bwMode="auto">
          <a:xfrm>
            <a:off x="2590800" y="4800600"/>
            <a:ext cx="6553200" cy="1735138"/>
          </a:xfrm>
          <a:prstGeom prst="rect">
            <a:avLst/>
          </a:prstGeom>
          <a:noFill/>
          <a:ln w="9525">
            <a:noFill/>
            <a:miter lim="800000"/>
            <a:headEnd/>
            <a:tailEnd/>
          </a:ln>
          <a:effectLst/>
        </p:spPr>
        <p:txBody>
          <a:bodyPr>
            <a:spAutoFit/>
          </a:bodyPr>
          <a:lstStyle/>
          <a:p>
            <a:pPr>
              <a:lnSpc>
                <a:spcPct val="50000"/>
              </a:lnSpc>
              <a:spcBef>
                <a:spcPct val="50000"/>
              </a:spcBef>
            </a:pPr>
            <a:endParaRPr lang="en-US"/>
          </a:p>
          <a:p>
            <a:pPr>
              <a:lnSpc>
                <a:spcPct val="50000"/>
              </a:lnSpc>
              <a:spcBef>
                <a:spcPct val="50000"/>
              </a:spcBef>
            </a:pPr>
            <a:r>
              <a:rPr lang="en-US"/>
              <a:t>Booming strategies can then be entered.</a:t>
            </a:r>
          </a:p>
          <a:p>
            <a:pPr>
              <a:lnSpc>
                <a:spcPct val="50000"/>
              </a:lnSpc>
              <a:spcBef>
                <a:spcPct val="50000"/>
              </a:spcBef>
            </a:pPr>
            <a:r>
              <a:rPr lang="en-US"/>
              <a:t>The entire spill event database can be saved,</a:t>
            </a:r>
          </a:p>
          <a:p>
            <a:pPr>
              <a:lnSpc>
                <a:spcPct val="50000"/>
              </a:lnSpc>
              <a:spcBef>
                <a:spcPct val="50000"/>
              </a:spcBef>
            </a:pPr>
            <a:r>
              <a:rPr lang="en-US"/>
              <a:t>exported, and imported as a single file, allowing</a:t>
            </a:r>
          </a:p>
          <a:p>
            <a:pPr>
              <a:lnSpc>
                <a:spcPct val="50000"/>
              </a:lnSpc>
              <a:spcBef>
                <a:spcPct val="50000"/>
              </a:spcBef>
            </a:pPr>
            <a:r>
              <a:rPr lang="en-US"/>
              <a:t>sharing on a network or by 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253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1027"/>
          <p:cNvSpPr>
            <a:spLocks noChangeArrowheads="1"/>
          </p:cNvSpPr>
          <p:nvPr/>
        </p:nvSpPr>
        <p:spPr bwMode="auto">
          <a:xfrm>
            <a:off x="381000" y="838200"/>
            <a:ext cx="8382000" cy="59436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2800" dirty="0">
                <a:solidFill>
                  <a:srgbClr val="000000"/>
                </a:solidFill>
              </a:rPr>
              <a:t>Often there is a need to produce planning and  response maps in quick succession.  The “Quick Map” tool allows one click creation of these maps in three standard sizes for printing, plotting, or delivery via mail or web</a:t>
            </a:r>
          </a:p>
          <a:p>
            <a:pPr marL="342900" indent="-342900">
              <a:spcBef>
                <a:spcPct val="20000"/>
              </a:spcBef>
              <a:buFont typeface="Symbol" pitchFamily="18" charset="2"/>
              <a:buChar char="·"/>
            </a:pPr>
            <a:r>
              <a:rPr lang="en-US" sz="2800" dirty="0">
                <a:solidFill>
                  <a:srgbClr val="000000"/>
                </a:solidFill>
              </a:rPr>
              <a:t>8.5” x 11” </a:t>
            </a:r>
          </a:p>
          <a:p>
            <a:pPr marL="342900" indent="-342900">
              <a:spcBef>
                <a:spcPct val="20000"/>
              </a:spcBef>
              <a:buFont typeface="Symbol" pitchFamily="18" charset="2"/>
              <a:buChar char="·"/>
            </a:pPr>
            <a:r>
              <a:rPr lang="en-US" sz="2800" dirty="0">
                <a:solidFill>
                  <a:srgbClr val="000000"/>
                </a:solidFill>
              </a:rPr>
              <a:t>8.5” x 14”</a:t>
            </a:r>
          </a:p>
          <a:p>
            <a:pPr marL="342900" indent="-342900">
              <a:spcBef>
                <a:spcPct val="20000"/>
              </a:spcBef>
              <a:buFont typeface="Symbol" pitchFamily="18" charset="2"/>
              <a:buChar char="·"/>
            </a:pPr>
            <a:r>
              <a:rPr lang="en-US" sz="2800" dirty="0">
                <a:solidFill>
                  <a:srgbClr val="000000"/>
                </a:solidFill>
              </a:rPr>
              <a:t>D size (24” x 34”)</a:t>
            </a:r>
          </a:p>
          <a:p>
            <a:pPr marL="342900" indent="-342900">
              <a:spcBef>
                <a:spcPct val="20000"/>
              </a:spcBef>
              <a:buFont typeface="Symbol" pitchFamily="18" charset="2"/>
              <a:buChar char="·"/>
            </a:pPr>
            <a:r>
              <a:rPr lang="en-US" sz="2800" dirty="0">
                <a:solidFill>
                  <a:srgbClr val="000000"/>
                </a:solidFill>
              </a:rPr>
              <a:t>Custom sizes can be created and saved as templates</a:t>
            </a:r>
          </a:p>
          <a:p>
            <a:pPr marL="342900" indent="-342900">
              <a:spcBef>
                <a:spcPct val="20000"/>
              </a:spcBef>
              <a:buFont typeface="Symbol" pitchFamily="18" charset="2"/>
              <a:buChar char="·"/>
            </a:pPr>
            <a:r>
              <a:rPr lang="en-US" sz="2800" dirty="0">
                <a:solidFill>
                  <a:srgbClr val="000000"/>
                </a:solidFill>
              </a:rPr>
              <a:t>Additional map creation tools allow for a map series based upon an index grid such as </a:t>
            </a:r>
            <a:r>
              <a:rPr lang="en-US" sz="2800" dirty="0" smtClean="0">
                <a:solidFill>
                  <a:srgbClr val="000000"/>
                </a:solidFill>
              </a:rPr>
              <a:t>USGS or </a:t>
            </a:r>
            <a:r>
              <a:rPr lang="en-US" sz="2800" dirty="0">
                <a:solidFill>
                  <a:srgbClr val="000000"/>
                </a:solidFill>
              </a:rPr>
              <a:t>ESI quad grids</a:t>
            </a:r>
          </a:p>
        </p:txBody>
      </p:sp>
      <p:sp>
        <p:nvSpPr>
          <p:cNvPr id="118788" name="Rectangle 1028"/>
          <p:cNvSpPr>
            <a:spLocks noChangeArrowheads="1"/>
          </p:cNvSpPr>
          <p:nvPr/>
        </p:nvSpPr>
        <p:spPr bwMode="auto">
          <a:xfrm>
            <a:off x="1987550" y="152400"/>
            <a:ext cx="5237163"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Creating Quick Maps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sp>
        <p:nvSpPr>
          <p:cNvPr id="28678" name="Text Box 6"/>
          <p:cNvSpPr txBox="1">
            <a:spLocks noChangeArrowheads="1"/>
          </p:cNvSpPr>
          <p:nvPr/>
        </p:nvSpPr>
        <p:spPr bwMode="auto">
          <a:xfrm>
            <a:off x="2590800" y="5715000"/>
            <a:ext cx="5715000" cy="822325"/>
          </a:xfrm>
          <a:prstGeom prst="rect">
            <a:avLst/>
          </a:prstGeom>
          <a:solidFill>
            <a:srgbClr val="FFFFFF"/>
          </a:solidFill>
          <a:ln w="9525">
            <a:noFill/>
            <a:miter lim="800000"/>
            <a:headEnd/>
            <a:tailEnd/>
          </a:ln>
          <a:effectLst/>
        </p:spPr>
        <p:txBody>
          <a:bodyPr>
            <a:spAutoFit/>
          </a:bodyPr>
          <a:lstStyle/>
          <a:p>
            <a:pPr>
              <a:spcBef>
                <a:spcPct val="50000"/>
              </a:spcBef>
            </a:pPr>
            <a:r>
              <a:rPr lang="en-US"/>
              <a:t>Click “Create Map”, enter title and subtitle of the map, choose size of the map, click OK</a:t>
            </a:r>
          </a:p>
        </p:txBody>
      </p:sp>
      <p:sp>
        <p:nvSpPr>
          <p:cNvPr id="28679" name="Rectangle 7"/>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28680" name="Text Box 8"/>
          <p:cNvSpPr txBox="1">
            <a:spLocks noChangeArrowheads="1"/>
          </p:cNvSpPr>
          <p:nvPr/>
        </p:nvSpPr>
        <p:spPr bwMode="auto">
          <a:xfrm>
            <a:off x="4495800" y="1066800"/>
            <a:ext cx="2590800" cy="457200"/>
          </a:xfrm>
          <a:prstGeom prst="rect">
            <a:avLst/>
          </a:prstGeom>
          <a:solidFill>
            <a:srgbClr val="FFFFFF"/>
          </a:solidFill>
          <a:ln w="9525">
            <a:noFill/>
            <a:miter lim="800000"/>
            <a:headEnd/>
            <a:tailEnd/>
          </a:ln>
          <a:effectLst/>
        </p:spPr>
        <p:txBody>
          <a:bodyPr>
            <a:spAutoFit/>
          </a:bodyPr>
          <a:lstStyle/>
          <a:p>
            <a:pPr>
              <a:spcBef>
                <a:spcPct val="50000"/>
              </a:spcBef>
            </a:pPr>
            <a:r>
              <a:rPr lang="en-US" dirty="0"/>
              <a:t>Quick Map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867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28676"/>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103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30722" name="Picture 1026"/>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pic>
        <p:nvPicPr>
          <p:cNvPr id="30723" name="Picture 1027"/>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30724" name="Text Box 1028"/>
          <p:cNvSpPr txBox="1">
            <a:spLocks noChangeArrowheads="1"/>
          </p:cNvSpPr>
          <p:nvPr/>
        </p:nvSpPr>
        <p:spPr bwMode="auto">
          <a:xfrm>
            <a:off x="1066800" y="5410200"/>
            <a:ext cx="2590800" cy="396875"/>
          </a:xfrm>
          <a:prstGeom prst="rect">
            <a:avLst/>
          </a:prstGeom>
          <a:noFill/>
          <a:ln w="9525">
            <a:noFill/>
            <a:miter lim="800000"/>
            <a:headEnd/>
            <a:tailEnd/>
          </a:ln>
          <a:effectLst/>
        </p:spPr>
        <p:txBody>
          <a:bodyPr>
            <a:spAutoFit/>
          </a:bodyPr>
          <a:lstStyle/>
          <a:p>
            <a:pPr>
              <a:spcBef>
                <a:spcPct val="50000"/>
              </a:spcBef>
            </a:pPr>
            <a:r>
              <a:rPr lang="en-US" sz="2000"/>
              <a:t>Printing Map...</a:t>
            </a:r>
          </a:p>
        </p:txBody>
      </p:sp>
      <p:sp>
        <p:nvSpPr>
          <p:cNvPr id="30729" name="Text Box 1033"/>
          <p:cNvSpPr txBox="1">
            <a:spLocks noChangeArrowheads="1"/>
          </p:cNvSpPr>
          <p:nvPr/>
        </p:nvSpPr>
        <p:spPr bwMode="auto">
          <a:xfrm>
            <a:off x="685800" y="5791200"/>
            <a:ext cx="7772400" cy="457200"/>
          </a:xfrm>
          <a:prstGeom prst="rect">
            <a:avLst/>
          </a:prstGeom>
          <a:solidFill>
            <a:srgbClr val="FFFFFF"/>
          </a:solidFill>
          <a:ln w="9525">
            <a:noFill/>
            <a:miter lim="800000"/>
            <a:headEnd/>
            <a:tailEnd/>
          </a:ln>
          <a:effectLst/>
        </p:spPr>
        <p:txBody>
          <a:bodyPr>
            <a:spAutoFit/>
          </a:bodyPr>
          <a:lstStyle/>
          <a:p>
            <a:pPr>
              <a:spcBef>
                <a:spcPct val="50000"/>
              </a:spcBef>
            </a:pPr>
            <a:r>
              <a:rPr lang="en-US"/>
              <a:t>Map is created automatically for the user, then can be printed</a:t>
            </a:r>
          </a:p>
        </p:txBody>
      </p:sp>
      <p:sp>
        <p:nvSpPr>
          <p:cNvPr id="30730" name="Rectangle 1034"/>
          <p:cNvSpPr>
            <a:spLocks noChangeArrowheads="1"/>
          </p:cNvSpPr>
          <p:nvPr/>
        </p:nvSpPr>
        <p:spPr bwMode="auto">
          <a:xfrm>
            <a:off x="0" y="6629400"/>
            <a:ext cx="9144000" cy="533400"/>
          </a:xfrm>
          <a:prstGeom prst="rect">
            <a:avLst/>
          </a:prstGeom>
          <a:solidFill>
            <a:srgbClr val="00007A"/>
          </a:solidFill>
          <a:ln w="12700">
            <a:noFill/>
            <a:miter lim="800000"/>
            <a:headEnd/>
            <a:tailEnd/>
          </a:ln>
          <a:effectLst/>
        </p:spPr>
        <p:txBody>
          <a:bodyPr wrap="none" anchor="ctr"/>
          <a:lstStyle/>
          <a:p>
            <a:endParaRPr lang="en-US"/>
          </a:p>
        </p:txBody>
      </p:sp>
      <p:sp>
        <p:nvSpPr>
          <p:cNvPr id="30731" name="Text Box 1035"/>
          <p:cNvSpPr txBox="1">
            <a:spLocks noChangeArrowheads="1"/>
          </p:cNvSpPr>
          <p:nvPr/>
        </p:nvSpPr>
        <p:spPr bwMode="auto">
          <a:xfrm>
            <a:off x="4495800" y="1066800"/>
            <a:ext cx="2590800" cy="457200"/>
          </a:xfrm>
          <a:prstGeom prst="rect">
            <a:avLst/>
          </a:prstGeom>
          <a:solidFill>
            <a:srgbClr val="FFFFFF"/>
          </a:solidFill>
          <a:ln w="9525">
            <a:noFill/>
            <a:miter lim="800000"/>
            <a:headEnd/>
            <a:tailEnd/>
          </a:ln>
          <a:effectLst/>
        </p:spPr>
        <p:txBody>
          <a:bodyPr>
            <a:spAutoFit/>
          </a:bodyPr>
          <a:lstStyle/>
          <a:p>
            <a:pPr>
              <a:spcBef>
                <a:spcPct val="50000"/>
              </a:spcBef>
            </a:pPr>
            <a:r>
              <a:rPr lang="en-US"/>
              <a:t>Quick Map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30723"/>
                                        </p:tgtEl>
                                        <p:attrNameLst>
                                          <p:attrName>style.visibility</p:attrName>
                                        </p:attrNameLst>
                                      </p:cBhvr>
                                      <p:to>
                                        <p:strVal val="visible"/>
                                      </p:to>
                                    </p:set>
                                  </p:childTnLst>
                                </p:cTn>
                              </p:par>
                            </p:childTnLst>
                          </p:cTn>
                        </p:par>
                        <p:par>
                          <p:cTn id="7" fill="hold">
                            <p:stCondLst>
                              <p:cond delay="1500"/>
                            </p:stCondLst>
                            <p:childTnLst>
                              <p:par>
                                <p:cTn id="8" presetID="22" presetClass="entr" presetSubtype="8" fill="hold" grpId="0" nodeType="afterEffect">
                                  <p:stCondLst>
                                    <p:cond delay="1000"/>
                                  </p:stCondLst>
                                  <p:childTnLst>
                                    <p:set>
                                      <p:cBhvr>
                                        <p:cTn id="9" dur="1" fill="hold">
                                          <p:stCondLst>
                                            <p:cond delay="0"/>
                                          </p:stCondLst>
                                        </p:cTn>
                                        <p:tgtEl>
                                          <p:spTgt spid="30724"/>
                                        </p:tgtEl>
                                        <p:attrNameLst>
                                          <p:attrName>style.visibility</p:attrName>
                                        </p:attrNameLst>
                                      </p:cBhvr>
                                      <p:to>
                                        <p:strVal val="visible"/>
                                      </p:to>
                                    </p:set>
                                    <p:animEffect transition="in" filter="wipe(left)">
                                      <p:cBhvr>
                                        <p:cTn id="10" dur="500"/>
                                        <p:tgtEl>
                                          <p:spTgt spid="30724"/>
                                        </p:tgtEl>
                                      </p:cBhvr>
                                    </p:animEffect>
                                  </p:childTnLst>
                                </p:cTn>
                              </p:par>
                            </p:childTnLst>
                          </p:cTn>
                        </p:par>
                        <p:par>
                          <p:cTn id="11" fill="hold">
                            <p:stCondLst>
                              <p:cond delay="3000"/>
                            </p:stCondLst>
                            <p:childTnLst>
                              <p:par>
                                <p:cTn id="12" presetID="2" presetClass="entr" presetSubtype="8" fill="hold" nodeType="afterEffect">
                                  <p:stCondLst>
                                    <p:cond delay="1000"/>
                                  </p:stCondLst>
                                  <p:childTnLst>
                                    <p:set>
                                      <p:cBhvr>
                                        <p:cTn id="13" dur="1" fill="hold">
                                          <p:stCondLst>
                                            <p:cond delay="0"/>
                                          </p:stCondLst>
                                        </p:cTn>
                                        <p:tgtEl>
                                          <p:spTgt spid="30727"/>
                                        </p:tgtEl>
                                        <p:attrNameLst>
                                          <p:attrName>style.visibility</p:attrName>
                                        </p:attrNameLst>
                                      </p:cBhvr>
                                      <p:to>
                                        <p:strVal val="visible"/>
                                      </p:to>
                                    </p:set>
                                    <p:anim calcmode="lin" valueType="num">
                                      <p:cBhvr additive="base">
                                        <p:cTn id="14" dur="500" fill="hold"/>
                                        <p:tgtEl>
                                          <p:spTgt spid="30727"/>
                                        </p:tgtEl>
                                        <p:attrNameLst>
                                          <p:attrName>ppt_x</p:attrName>
                                        </p:attrNameLst>
                                      </p:cBhvr>
                                      <p:tavLst>
                                        <p:tav tm="0">
                                          <p:val>
                                            <p:strVal val="0-#ppt_w/2"/>
                                          </p:val>
                                        </p:tav>
                                        <p:tav tm="100000">
                                          <p:val>
                                            <p:strVal val="#ppt_x"/>
                                          </p:val>
                                        </p:tav>
                                      </p:tavLst>
                                    </p:anim>
                                    <p:anim calcmode="lin" valueType="num">
                                      <p:cBhvr additive="base">
                                        <p:cTn id="15"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ChangeArrowheads="1"/>
          </p:cNvSpPr>
          <p:nvPr/>
        </p:nvSpPr>
        <p:spPr bwMode="auto">
          <a:xfrm>
            <a:off x="1447800" y="228600"/>
            <a:ext cx="6299200" cy="701675"/>
          </a:xfrm>
          <a:prstGeom prst="rect">
            <a:avLst/>
          </a:prstGeom>
          <a:noFill/>
          <a:ln w="12700">
            <a:noFill/>
            <a:miter lim="800000"/>
            <a:headEnd/>
            <a:tailEnd/>
          </a:ln>
          <a:effectLst/>
        </p:spPr>
        <p:txBody>
          <a:bodyPr wrap="none">
            <a:spAutoFit/>
          </a:bodyPr>
          <a:lstStyle/>
          <a:p>
            <a:pPr algn="ctr"/>
            <a:r>
              <a:rPr lang="en-US" sz="4000" b="1">
                <a:solidFill>
                  <a:srgbClr val="000000"/>
                </a:solidFill>
              </a:rPr>
              <a:t>Resources-At-Risk Analyses</a:t>
            </a:r>
          </a:p>
        </p:txBody>
      </p:sp>
      <p:sp>
        <p:nvSpPr>
          <p:cNvPr id="119812" name="Rectangle 4"/>
          <p:cNvSpPr>
            <a:spLocks noChangeArrowheads="1"/>
          </p:cNvSpPr>
          <p:nvPr/>
        </p:nvSpPr>
        <p:spPr bwMode="auto">
          <a:xfrm>
            <a:off x="457200" y="838200"/>
            <a:ext cx="8305800" cy="6019800"/>
          </a:xfrm>
          <a:prstGeom prst="rect">
            <a:avLst/>
          </a:prstGeom>
          <a:noFill/>
          <a:ln w="12700">
            <a:noFill/>
            <a:miter lim="800000"/>
            <a:headEnd/>
            <a:tailEnd/>
          </a:ln>
          <a:effectLst/>
        </p:spPr>
        <p:txBody>
          <a:bodyPr lIns="90488" tIns="44450" rIns="90488" bIns="44450"/>
          <a:lstStyle/>
          <a:p>
            <a:pPr marL="342900" indent="-342900">
              <a:spcBef>
                <a:spcPct val="20000"/>
              </a:spcBef>
              <a:buFont typeface="Symbol" pitchFamily="18" charset="2"/>
              <a:buChar char="·"/>
            </a:pPr>
            <a:r>
              <a:rPr lang="en-US" sz="2800" dirty="0">
                <a:solidFill>
                  <a:srgbClr val="000000"/>
                </a:solidFill>
              </a:rPr>
              <a:t>Using the boundaries of a spill, the user can analyze resources affected by the area of the spill.</a:t>
            </a:r>
          </a:p>
          <a:p>
            <a:pPr marL="342900" indent="-342900">
              <a:spcBef>
                <a:spcPct val="20000"/>
              </a:spcBef>
              <a:buFont typeface="Symbol" pitchFamily="18" charset="2"/>
              <a:buChar char="·"/>
            </a:pPr>
            <a:r>
              <a:rPr lang="en-US" sz="2800" dirty="0">
                <a:solidFill>
                  <a:srgbClr val="000000"/>
                </a:solidFill>
              </a:rPr>
              <a:t>Reporting is based on the Environmental Sensitivity Index database or other layers that have been loaded into the resource analysis tool. </a:t>
            </a:r>
          </a:p>
          <a:p>
            <a:pPr marL="342900" indent="-342900">
              <a:spcBef>
                <a:spcPct val="20000"/>
              </a:spcBef>
              <a:buFont typeface="Symbol" pitchFamily="18" charset="2"/>
              <a:buChar char="·"/>
            </a:pPr>
            <a:r>
              <a:rPr lang="en-US" sz="2800" dirty="0" smtClean="0">
                <a:solidFill>
                  <a:srgbClr val="000000"/>
                </a:solidFill>
              </a:rPr>
              <a:t>True-clipping GIS </a:t>
            </a:r>
            <a:r>
              <a:rPr lang="en-US" sz="2800" dirty="0">
                <a:solidFill>
                  <a:srgbClr val="000000"/>
                </a:solidFill>
              </a:rPr>
              <a:t>function with reporting in linear or area measurements, </a:t>
            </a:r>
            <a:r>
              <a:rPr lang="en-US" sz="2800" dirty="0" err="1">
                <a:solidFill>
                  <a:srgbClr val="000000"/>
                </a:solidFill>
              </a:rPr>
              <a:t>ie</a:t>
            </a:r>
            <a:r>
              <a:rPr lang="en-US" sz="2800" dirty="0">
                <a:solidFill>
                  <a:srgbClr val="000000"/>
                </a:solidFill>
              </a:rPr>
              <a:t>; feet, meters, acres, hectares.</a:t>
            </a:r>
          </a:p>
          <a:p>
            <a:pPr marL="342900" indent="-342900">
              <a:spcBef>
                <a:spcPct val="20000"/>
              </a:spcBef>
              <a:buFont typeface="Symbol" pitchFamily="18" charset="2"/>
              <a:buChar char="·"/>
            </a:pPr>
            <a:r>
              <a:rPr lang="en-US" sz="2800" dirty="0">
                <a:solidFill>
                  <a:srgbClr val="000000"/>
                </a:solidFill>
              </a:rPr>
              <a:t>Text reports are saved as a database integrated with the event and always retain their relationship to their corresponding polygon or line.</a:t>
            </a:r>
          </a:p>
          <a:p>
            <a:pPr marL="342900" indent="-342900">
              <a:spcBef>
                <a:spcPct val="20000"/>
              </a:spcBef>
              <a:buFont typeface="Symbol" pitchFamily="18" charset="2"/>
              <a:buChar char="·"/>
            </a:pPr>
            <a:r>
              <a:rPr lang="en-US" sz="2800" dirty="0">
                <a:solidFill>
                  <a:srgbClr val="000000"/>
                </a:solidFill>
              </a:rPr>
              <a:t>Allow buffering at user-defined distance.</a:t>
            </a:r>
          </a:p>
          <a:p>
            <a:pPr marL="342900" indent="-342900">
              <a:spcBef>
                <a:spcPct val="20000"/>
              </a:spcBef>
              <a:buFont typeface="Symbol" pitchFamily="18" charset="2"/>
              <a:buChar char="·"/>
            </a:pPr>
            <a:r>
              <a:rPr lang="en-US" sz="2800" dirty="0">
                <a:solidFill>
                  <a:srgbClr val="000000"/>
                </a:solidFill>
              </a:rPr>
              <a:t>User defines the characteristics to report on.</a:t>
            </a:r>
          </a:p>
          <a:p>
            <a:pPr marL="342900" indent="-342900">
              <a:spcBef>
                <a:spcPct val="20000"/>
              </a:spcBef>
              <a:buFont typeface="Symbol" pitchFamily="18" charset="2"/>
              <a:buChar char="·"/>
            </a:pPr>
            <a:endParaRPr lang="en-US" sz="2800" dirty="0">
              <a:solidFill>
                <a:srgbClr val="000000"/>
              </a:solidFill>
            </a:endParaRPr>
          </a:p>
          <a:p>
            <a:pPr marL="342900" indent="-342900">
              <a:spcBef>
                <a:spcPct val="20000"/>
              </a:spcBef>
              <a:buFont typeface="Symbol" pitchFamily="18" charset="2"/>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_Initial_full.jpg"/>
          <p:cNvPicPr/>
          <p:nvPr/>
        </p:nvPicPr>
        <p:blipFill>
          <a:blip r:embed="rId2" cstate="print"/>
          <a:stretch>
            <a:fillRect/>
          </a:stretch>
        </p:blipFill>
        <p:spPr>
          <a:xfrm>
            <a:off x="0" y="0"/>
            <a:ext cx="9144000" cy="6858000"/>
          </a:xfrm>
          <a:prstGeom prst="rect">
            <a:avLst/>
          </a:prstGeom>
        </p:spPr>
      </p:pic>
      <p:sp>
        <p:nvSpPr>
          <p:cNvPr id="3" name="Text Box 8"/>
          <p:cNvSpPr txBox="1">
            <a:spLocks noChangeArrowheads="1"/>
          </p:cNvSpPr>
          <p:nvPr/>
        </p:nvSpPr>
        <p:spPr bwMode="auto">
          <a:xfrm>
            <a:off x="4495800" y="1066800"/>
            <a:ext cx="4191000" cy="461665"/>
          </a:xfrm>
          <a:prstGeom prst="rect">
            <a:avLst/>
          </a:prstGeom>
          <a:solidFill>
            <a:srgbClr val="FFFFFF"/>
          </a:solidFill>
          <a:ln w="9525">
            <a:noFill/>
            <a:miter lim="800000"/>
            <a:headEnd/>
            <a:tailEnd/>
          </a:ln>
          <a:effectLst/>
        </p:spPr>
        <p:txBody>
          <a:bodyPr wrap="square">
            <a:spAutoFit/>
          </a:bodyPr>
          <a:lstStyle/>
          <a:p>
            <a:pPr>
              <a:spcBef>
                <a:spcPct val="50000"/>
              </a:spcBef>
            </a:pPr>
            <a:r>
              <a:rPr lang="en-US" dirty="0" smtClean="0"/>
              <a:t>Managing Layers for Reporting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_Resource_Manager_Full_Screen.jpg"/>
          <p:cNvPicPr/>
          <p:nvPr/>
        </p:nvPicPr>
        <p:blipFill>
          <a:blip r:embed="rId2" cstate="print"/>
          <a:stretch>
            <a:fillRect/>
          </a:stretch>
        </p:blipFill>
        <p:spPr>
          <a:xfrm>
            <a:off x="0" y="0"/>
            <a:ext cx="9144000" cy="6858000"/>
          </a:xfrm>
          <a:prstGeom prst="rect">
            <a:avLst/>
          </a:prstGeom>
        </p:spPr>
      </p:pic>
      <p:sp>
        <p:nvSpPr>
          <p:cNvPr id="3" name="Text Box 8"/>
          <p:cNvSpPr txBox="1">
            <a:spLocks noChangeArrowheads="1"/>
          </p:cNvSpPr>
          <p:nvPr/>
        </p:nvSpPr>
        <p:spPr bwMode="auto">
          <a:xfrm>
            <a:off x="4495800" y="1066800"/>
            <a:ext cx="3886200" cy="461665"/>
          </a:xfrm>
          <a:prstGeom prst="rect">
            <a:avLst/>
          </a:prstGeom>
          <a:solidFill>
            <a:srgbClr val="FFFFFF"/>
          </a:solidFill>
          <a:ln w="9525">
            <a:noFill/>
            <a:miter lim="800000"/>
            <a:headEnd/>
            <a:tailEnd/>
          </a:ln>
          <a:effectLst/>
        </p:spPr>
        <p:txBody>
          <a:bodyPr wrap="square">
            <a:spAutoFit/>
          </a:bodyPr>
          <a:lstStyle/>
          <a:p>
            <a:pPr>
              <a:spcBef>
                <a:spcPct val="50000"/>
              </a:spcBef>
            </a:pPr>
            <a:r>
              <a:rPr lang="en-US" dirty="0" smtClean="0"/>
              <a:t>Managing Layers for Analysis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796925"/>
            <a:ext cx="8610600" cy="6061075"/>
          </a:xfrm>
          <a:prstGeom prst="rect">
            <a:avLst/>
          </a:prstGeom>
          <a:solidFill>
            <a:srgbClr val="FFFFFF"/>
          </a:solidFill>
          <a:ln w="12700">
            <a:noFill/>
            <a:miter lim="800000"/>
            <a:headEnd/>
            <a:tailEnd/>
          </a:ln>
          <a:effectLst/>
        </p:spPr>
        <p:txBody>
          <a:bodyPr>
            <a:spAutoFit/>
          </a:bodyPr>
          <a:lstStyle/>
          <a:p>
            <a:pPr>
              <a:lnSpc>
                <a:spcPct val="70000"/>
              </a:lnSpc>
            </a:pPr>
            <a:r>
              <a:rPr lang="en-US" sz="1400" dirty="0">
                <a:solidFill>
                  <a:schemeClr val="tx2"/>
                </a:solidFill>
              </a:rPr>
              <a:t>=========================</a:t>
            </a:r>
          </a:p>
          <a:p>
            <a:pPr>
              <a:lnSpc>
                <a:spcPct val="70000"/>
              </a:lnSpc>
            </a:pPr>
            <a:r>
              <a:rPr lang="en-US" sz="1400" b="1" dirty="0">
                <a:solidFill>
                  <a:schemeClr val="tx2"/>
                </a:solidFill>
              </a:rPr>
              <a:t>The Following Resources Were Affected</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Nests (</a:t>
            </a:r>
            <a:r>
              <a:rPr lang="en-US" sz="1400" b="1" dirty="0" err="1">
                <a:solidFill>
                  <a:schemeClr val="tx2"/>
                </a:solidFill>
              </a:rPr>
              <a:t>gwis</a:t>
            </a:r>
            <a:r>
              <a:rPr lang="en-US" sz="1400" b="1" dirty="0">
                <a:solidFill>
                  <a:schemeClr val="tx2"/>
                </a:solidFill>
              </a:rPr>
              <a:t>)                                          Number            Within</a:t>
            </a:r>
          </a:p>
          <a:p>
            <a:pPr>
              <a:lnSpc>
                <a:spcPct val="70000"/>
              </a:lnSpc>
            </a:pPr>
            <a:r>
              <a:rPr lang="en-US" sz="1400" b="1" dirty="0">
                <a:solidFill>
                  <a:schemeClr val="tx2"/>
                </a:solidFill>
              </a:rPr>
              <a:t>Bird, Ruddy turnstone                               Affected     Managed Areas</a:t>
            </a:r>
          </a:p>
          <a:p>
            <a:pPr>
              <a:lnSpc>
                <a:spcPct val="70000"/>
              </a:lnSpc>
            </a:pPr>
            <a:r>
              <a:rPr lang="en-US" sz="1400" b="1" dirty="0">
                <a:solidFill>
                  <a:schemeClr val="tx2"/>
                </a:solidFill>
              </a:rPr>
              <a:t>------------------------------------------  ----------------  ----------------</a:t>
            </a:r>
          </a:p>
          <a:p>
            <a:pPr>
              <a:lnSpc>
                <a:spcPct val="70000"/>
              </a:lnSpc>
            </a:pPr>
            <a:r>
              <a:rPr lang="en-US" sz="1400" b="1" dirty="0">
                <a:solidFill>
                  <a:schemeClr val="tx2"/>
                </a:solidFill>
              </a:rPr>
              <a:t>Count =  5                                                 1                 1</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Status:   Not threatened or endangered</a:t>
            </a:r>
          </a:p>
          <a:p>
            <a:pPr>
              <a:lnSpc>
                <a:spcPct val="70000"/>
              </a:lnSpc>
            </a:pPr>
            <a:r>
              <a:rPr lang="en-US" sz="1400" b="1" dirty="0">
                <a:solidFill>
                  <a:schemeClr val="tx2"/>
                </a:solidFill>
              </a:rPr>
              <a:t>Presence: Jan Feb Mar Apr May Jun Jul Aug Sep Oct Nov Dec</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Nests (</a:t>
            </a:r>
            <a:r>
              <a:rPr lang="en-US" sz="1400" b="1" dirty="0" err="1">
                <a:solidFill>
                  <a:schemeClr val="tx2"/>
                </a:solidFill>
              </a:rPr>
              <a:t>gwis</a:t>
            </a:r>
            <a:r>
              <a:rPr lang="en-US" sz="1400" b="1" dirty="0">
                <a:solidFill>
                  <a:schemeClr val="tx2"/>
                </a:solidFill>
              </a:rPr>
              <a:t>)                                          Number            Within</a:t>
            </a:r>
          </a:p>
          <a:p>
            <a:pPr>
              <a:lnSpc>
                <a:spcPct val="70000"/>
              </a:lnSpc>
            </a:pPr>
            <a:r>
              <a:rPr lang="en-US" sz="1400" b="1" dirty="0">
                <a:solidFill>
                  <a:schemeClr val="tx2"/>
                </a:solidFill>
              </a:rPr>
              <a:t>Bird, Least tern                                    Affected     Managed Areas</a:t>
            </a:r>
          </a:p>
          <a:p>
            <a:pPr>
              <a:lnSpc>
                <a:spcPct val="70000"/>
              </a:lnSpc>
            </a:pPr>
            <a:r>
              <a:rPr lang="en-US" sz="1400" b="1" dirty="0">
                <a:solidFill>
                  <a:schemeClr val="tx2"/>
                </a:solidFill>
              </a:rPr>
              <a:t>------------------------------------------  ----------------  ----------------</a:t>
            </a:r>
          </a:p>
          <a:p>
            <a:pPr>
              <a:lnSpc>
                <a:spcPct val="70000"/>
              </a:lnSpc>
            </a:pPr>
            <a:r>
              <a:rPr lang="en-US" sz="1400" b="1" dirty="0">
                <a:solidFill>
                  <a:schemeClr val="tx2"/>
                </a:solidFill>
              </a:rPr>
              <a:t>Count =  15                                                1                 1</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Status:   Threatened (FL)</a:t>
            </a:r>
          </a:p>
          <a:p>
            <a:pPr>
              <a:lnSpc>
                <a:spcPct val="70000"/>
              </a:lnSpc>
            </a:pPr>
            <a:r>
              <a:rPr lang="en-US" sz="1400" b="1" dirty="0">
                <a:solidFill>
                  <a:schemeClr val="tx2"/>
                </a:solidFill>
              </a:rPr>
              <a:t>Presence: Mar Apr May Jun Jul Aug Sep</a:t>
            </a:r>
          </a:p>
          <a:p>
            <a:pPr>
              <a:lnSpc>
                <a:spcPct val="70000"/>
              </a:lnSpc>
            </a:pPr>
            <a:r>
              <a:rPr lang="en-US" sz="1400" b="1" dirty="0">
                <a:solidFill>
                  <a:schemeClr val="tx2"/>
                </a:solidFill>
              </a:rPr>
              <a:t>Apr:      Nesting</a:t>
            </a:r>
          </a:p>
          <a:p>
            <a:pPr>
              <a:lnSpc>
                <a:spcPct val="70000"/>
              </a:lnSpc>
            </a:pPr>
            <a:r>
              <a:rPr lang="en-US" sz="1400" b="1" dirty="0">
                <a:solidFill>
                  <a:schemeClr val="tx2"/>
                </a:solidFill>
              </a:rPr>
              <a:t>May:      Nesting</a:t>
            </a:r>
          </a:p>
          <a:p>
            <a:pPr>
              <a:lnSpc>
                <a:spcPct val="70000"/>
              </a:lnSpc>
            </a:pPr>
            <a:r>
              <a:rPr lang="en-US" sz="1400" b="1" dirty="0">
                <a:solidFill>
                  <a:schemeClr val="tx2"/>
                </a:solidFill>
              </a:rPr>
              <a:t>Jun:      Nesting</a:t>
            </a:r>
          </a:p>
          <a:p>
            <a:pPr>
              <a:lnSpc>
                <a:spcPct val="70000"/>
              </a:lnSpc>
            </a:pPr>
            <a:r>
              <a:rPr lang="en-US" sz="1400" b="1" dirty="0">
                <a:solidFill>
                  <a:schemeClr val="tx2"/>
                </a:solidFill>
              </a:rPr>
              <a:t>Jul:      Nesting</a:t>
            </a:r>
          </a:p>
          <a:p>
            <a:pPr>
              <a:lnSpc>
                <a:spcPct val="70000"/>
              </a:lnSpc>
            </a:pPr>
            <a:r>
              <a:rPr lang="en-US" sz="1400" b="1" dirty="0">
                <a:solidFill>
                  <a:schemeClr val="tx2"/>
                </a:solidFill>
              </a:rPr>
              <a:t>Aug:      Nesting</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Seagrass (</a:t>
            </a:r>
            <a:r>
              <a:rPr lang="en-US" sz="1400" b="1" dirty="0" err="1">
                <a:solidFill>
                  <a:schemeClr val="tx2"/>
                </a:solidFill>
              </a:rPr>
              <a:t>acp</a:t>
            </a:r>
            <a:r>
              <a:rPr lang="en-US" sz="1400" b="1" dirty="0">
                <a:solidFill>
                  <a:schemeClr val="tx2"/>
                </a:solidFill>
              </a:rPr>
              <a:t>)                                       Kilometers          Within</a:t>
            </a:r>
          </a:p>
          <a:p>
            <a:pPr>
              <a:lnSpc>
                <a:spcPct val="70000"/>
              </a:lnSpc>
            </a:pPr>
            <a:r>
              <a:rPr lang="en-US" sz="1400" b="1" dirty="0">
                <a:solidFill>
                  <a:schemeClr val="tx2"/>
                </a:solidFill>
              </a:rPr>
              <a:t>Classification (Recode99)                       Affected     Managed Areas</a:t>
            </a:r>
          </a:p>
          <a:p>
            <a:pPr>
              <a:lnSpc>
                <a:spcPct val="70000"/>
              </a:lnSpc>
            </a:pPr>
            <a:r>
              <a:rPr lang="en-US" sz="1400" b="1" dirty="0">
                <a:solidFill>
                  <a:schemeClr val="tx2"/>
                </a:solidFill>
              </a:rPr>
              <a:t>--------------------------------------------------  --------          ----------------</a:t>
            </a:r>
          </a:p>
          <a:p>
            <a:pPr>
              <a:lnSpc>
                <a:spcPct val="70000"/>
              </a:lnSpc>
            </a:pPr>
            <a:r>
              <a:rPr lang="en-US" sz="1400" b="1" dirty="0">
                <a:solidFill>
                  <a:schemeClr val="tx2"/>
                </a:solidFill>
              </a:rPr>
              <a:t>discontinuous                                              8                         8</a:t>
            </a:r>
          </a:p>
          <a:p>
            <a:pPr>
              <a:lnSpc>
                <a:spcPct val="70000"/>
              </a:lnSpc>
            </a:pPr>
            <a:r>
              <a:rPr lang="en-US" sz="1400" b="1" dirty="0">
                <a:solidFill>
                  <a:schemeClr val="tx2"/>
                </a:solidFill>
              </a:rPr>
              <a:t>continuous                                                   2                         2</a:t>
            </a:r>
          </a:p>
          <a:p>
            <a:pPr>
              <a:lnSpc>
                <a:spcPct val="70000"/>
              </a:lnSpc>
            </a:pPr>
            <a:r>
              <a:rPr lang="en-US" sz="1400" b="1" dirty="0">
                <a:solidFill>
                  <a:schemeClr val="tx2"/>
                </a:solidFill>
              </a:rPr>
              <a:t>==============================================================================</a:t>
            </a:r>
          </a:p>
          <a:p>
            <a:pPr>
              <a:lnSpc>
                <a:spcPct val="70000"/>
              </a:lnSpc>
            </a:pPr>
            <a:endParaRPr lang="en-US" sz="1400" b="1" dirty="0">
              <a:solidFill>
                <a:schemeClr val="tx2"/>
              </a:solidFill>
            </a:endParaRPr>
          </a:p>
          <a:p>
            <a:pPr>
              <a:lnSpc>
                <a:spcPct val="70000"/>
              </a:lnSpc>
            </a:pPr>
            <a:r>
              <a:rPr lang="en-US" sz="1400" b="1" dirty="0">
                <a:solidFill>
                  <a:schemeClr val="tx2"/>
                </a:solidFill>
              </a:rPr>
              <a:t>Turtle Nesting Beaches (</a:t>
            </a:r>
            <a:r>
              <a:rPr lang="en-US" sz="1400" b="1" dirty="0" err="1">
                <a:solidFill>
                  <a:schemeClr val="tx2"/>
                </a:solidFill>
              </a:rPr>
              <a:t>acp</a:t>
            </a:r>
            <a:r>
              <a:rPr lang="en-US" sz="1400" b="1" dirty="0">
                <a:solidFill>
                  <a:schemeClr val="tx2"/>
                </a:solidFill>
              </a:rPr>
              <a:t>)                  Meters             Within</a:t>
            </a:r>
          </a:p>
          <a:p>
            <a:pPr>
              <a:lnSpc>
                <a:spcPct val="70000"/>
              </a:lnSpc>
            </a:pPr>
            <a:r>
              <a:rPr lang="en-US" sz="1400" b="1" dirty="0">
                <a:solidFill>
                  <a:schemeClr val="tx2"/>
                </a:solidFill>
              </a:rPr>
              <a:t>Classification (</a:t>
            </a:r>
            <a:r>
              <a:rPr lang="en-US" sz="1400" b="1" dirty="0" err="1">
                <a:solidFill>
                  <a:schemeClr val="tx2"/>
                </a:solidFill>
              </a:rPr>
              <a:t>Turtletype</a:t>
            </a:r>
            <a:r>
              <a:rPr lang="en-US" sz="1400" b="1" dirty="0">
                <a:solidFill>
                  <a:schemeClr val="tx2"/>
                </a:solidFill>
              </a:rPr>
              <a:t>)                      Affected     Managed Areas</a:t>
            </a:r>
          </a:p>
          <a:p>
            <a:pPr>
              <a:lnSpc>
                <a:spcPct val="70000"/>
              </a:lnSpc>
            </a:pPr>
            <a:r>
              <a:rPr lang="en-US" sz="1400" b="1" dirty="0">
                <a:solidFill>
                  <a:schemeClr val="tx2"/>
                </a:solidFill>
              </a:rPr>
              <a:t>--------------------------------------------------  --------          ----------------</a:t>
            </a:r>
          </a:p>
          <a:p>
            <a:pPr>
              <a:lnSpc>
                <a:spcPct val="70000"/>
              </a:lnSpc>
            </a:pPr>
            <a:r>
              <a:rPr lang="en-US" sz="1400" b="1" dirty="0">
                <a:solidFill>
                  <a:schemeClr val="tx2"/>
                </a:solidFill>
              </a:rPr>
              <a:t>Loggerhead                                                  109                  109</a:t>
            </a:r>
          </a:p>
        </p:txBody>
      </p:sp>
      <p:sp>
        <p:nvSpPr>
          <p:cNvPr id="10243" name="Rectangle 3"/>
          <p:cNvSpPr>
            <a:spLocks noChangeArrowheads="1"/>
          </p:cNvSpPr>
          <p:nvPr/>
        </p:nvSpPr>
        <p:spPr bwMode="auto">
          <a:xfrm>
            <a:off x="1473200" y="3175"/>
            <a:ext cx="6211888" cy="701675"/>
          </a:xfrm>
          <a:prstGeom prst="rect">
            <a:avLst/>
          </a:prstGeom>
          <a:noFill/>
          <a:ln w="12700">
            <a:noFill/>
            <a:miter lim="800000"/>
            <a:headEnd/>
            <a:tailEnd/>
          </a:ln>
          <a:effectLst/>
        </p:spPr>
        <p:txBody>
          <a:bodyPr wrap="none">
            <a:spAutoFit/>
          </a:bodyPr>
          <a:lstStyle/>
          <a:p>
            <a:pPr algn="ctr"/>
            <a:r>
              <a:rPr lang="en-US" sz="4000" b="1" dirty="0">
                <a:solidFill>
                  <a:srgbClr val="000000"/>
                </a:solidFill>
              </a:rPr>
              <a:t>“Resources at Risk” Report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_resource_manager_dialog.jpg"/>
          <p:cNvPicPr/>
          <p:nvPr/>
        </p:nvPicPr>
        <p:blipFill>
          <a:blip r:embed="rId2" cstate="print"/>
          <a:stretch>
            <a:fillRect/>
          </a:stretch>
        </p:blipFill>
        <p:spPr>
          <a:xfrm>
            <a:off x="381000" y="1219200"/>
            <a:ext cx="8153400" cy="5638800"/>
          </a:xfrm>
          <a:prstGeom prst="rect">
            <a:avLst/>
          </a:prstGeom>
        </p:spPr>
      </p:pic>
      <p:sp>
        <p:nvSpPr>
          <p:cNvPr id="3" name="TextBox 2"/>
          <p:cNvSpPr txBox="1"/>
          <p:nvPr/>
        </p:nvSpPr>
        <p:spPr>
          <a:xfrm>
            <a:off x="304800" y="304800"/>
            <a:ext cx="8382000" cy="584775"/>
          </a:xfrm>
          <a:prstGeom prst="rect">
            <a:avLst/>
          </a:prstGeom>
          <a:noFill/>
        </p:spPr>
        <p:txBody>
          <a:bodyPr wrap="square" rtlCol="0">
            <a:spAutoFit/>
          </a:bodyPr>
          <a:lstStyle/>
          <a:p>
            <a:pPr algn="ctr"/>
            <a:r>
              <a:rPr lang="en-US" sz="3200" b="1" dirty="0" smtClean="0"/>
              <a:t>Managing Multi-Theme Drill Down Analysis </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762000" y="12954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endParaRPr lang="en-US" sz="3200" dirty="0">
              <a:solidFill>
                <a:srgbClr val="FAFD00"/>
              </a:solidFill>
            </a:endParaRPr>
          </a:p>
          <a:p>
            <a:pPr marL="342900" indent="-342900">
              <a:spcBef>
                <a:spcPct val="20000"/>
              </a:spcBef>
              <a:buFontTx/>
              <a:buChar char="•"/>
            </a:pPr>
            <a:r>
              <a:rPr lang="en-US" sz="3200" dirty="0" smtClean="0">
                <a:solidFill>
                  <a:srgbClr val="000000"/>
                </a:solidFill>
              </a:rPr>
              <a:t>State Spill </a:t>
            </a:r>
            <a:r>
              <a:rPr lang="en-US" sz="3200" dirty="0">
                <a:solidFill>
                  <a:srgbClr val="000000"/>
                </a:solidFill>
              </a:rPr>
              <a:t>Response Strategy</a:t>
            </a:r>
          </a:p>
          <a:p>
            <a:pPr marL="342900" indent="-342900">
              <a:spcBef>
                <a:spcPct val="20000"/>
              </a:spcBef>
              <a:buFontTx/>
              <a:buChar char="•"/>
            </a:pPr>
            <a:r>
              <a:rPr lang="en-US" sz="3200" dirty="0" smtClean="0">
                <a:solidFill>
                  <a:srgbClr val="000000"/>
                </a:solidFill>
              </a:rPr>
              <a:t>State Damage </a:t>
            </a:r>
            <a:r>
              <a:rPr lang="en-US" sz="3200" dirty="0">
                <a:solidFill>
                  <a:srgbClr val="000000"/>
                </a:solidFill>
              </a:rPr>
              <a:t>Assessment Protocol</a:t>
            </a:r>
          </a:p>
          <a:p>
            <a:pPr marL="342900" indent="-342900">
              <a:spcBef>
                <a:spcPct val="20000"/>
              </a:spcBef>
              <a:buFontTx/>
              <a:buChar char="•"/>
            </a:pPr>
            <a:r>
              <a:rPr lang="en-US" sz="3200" dirty="0">
                <a:solidFill>
                  <a:srgbClr val="000000"/>
                </a:solidFill>
              </a:rPr>
              <a:t>Update &amp; Enhance Existing Environmental Sensitivity Index (ESI) Atlases </a:t>
            </a:r>
          </a:p>
          <a:p>
            <a:pPr marL="342900" indent="-342900">
              <a:spcBef>
                <a:spcPct val="20000"/>
              </a:spcBef>
              <a:buFontTx/>
              <a:buChar char="•"/>
            </a:pPr>
            <a:r>
              <a:rPr lang="en-US" sz="3200" dirty="0">
                <a:solidFill>
                  <a:srgbClr val="000000"/>
                </a:solidFill>
              </a:rPr>
              <a:t>Automation of ESI Atlases</a:t>
            </a:r>
          </a:p>
          <a:p>
            <a:pPr marL="342900" indent="-342900">
              <a:spcBef>
                <a:spcPct val="20000"/>
              </a:spcBef>
              <a:buFontTx/>
              <a:buChar char="•"/>
            </a:pPr>
            <a:r>
              <a:rPr lang="en-US" sz="3200" dirty="0">
                <a:solidFill>
                  <a:srgbClr val="000000"/>
                </a:solidFill>
              </a:rPr>
              <a:t>Targeted Information </a:t>
            </a:r>
            <a:r>
              <a:rPr lang="en-US" sz="3200" dirty="0" smtClean="0">
                <a:solidFill>
                  <a:srgbClr val="000000"/>
                </a:solidFill>
              </a:rPr>
              <a:t>Management</a:t>
            </a:r>
          </a:p>
          <a:p>
            <a:pPr marL="342900" indent="-342900">
              <a:spcBef>
                <a:spcPct val="20000"/>
              </a:spcBef>
              <a:buFontTx/>
              <a:buChar char="•"/>
            </a:pPr>
            <a:r>
              <a:rPr lang="en-US" sz="3200" dirty="0" smtClean="0">
                <a:solidFill>
                  <a:srgbClr val="000000"/>
                </a:solidFill>
              </a:rPr>
              <a:t>State NRDA Formula</a:t>
            </a:r>
          </a:p>
          <a:p>
            <a:pPr marL="342900" indent="-342900">
              <a:spcBef>
                <a:spcPct val="20000"/>
              </a:spcBef>
              <a:buFontTx/>
              <a:buChar char="•"/>
            </a:pPr>
            <a:r>
              <a:rPr lang="en-US" sz="3200" dirty="0" smtClean="0">
                <a:solidFill>
                  <a:srgbClr val="000000"/>
                </a:solidFill>
              </a:rPr>
              <a:t>Coastal Protection Trust Fund – FL NPTF</a:t>
            </a:r>
            <a:endParaRPr lang="en-US" sz="3600" dirty="0">
              <a:solidFill>
                <a:srgbClr val="000000"/>
              </a:solidFill>
            </a:endParaRPr>
          </a:p>
          <a:p>
            <a:pPr marL="342900" indent="-342900">
              <a:spcBef>
                <a:spcPct val="20000"/>
              </a:spcBef>
              <a:buFontTx/>
              <a:buChar char="•"/>
            </a:pPr>
            <a:endParaRPr lang="en-US" sz="3600" dirty="0">
              <a:solidFill>
                <a:srgbClr val="000000"/>
              </a:solidFill>
            </a:endParaRPr>
          </a:p>
        </p:txBody>
      </p:sp>
      <p:sp>
        <p:nvSpPr>
          <p:cNvPr id="66563" name="Rectangle 3"/>
          <p:cNvSpPr>
            <a:spLocks noChangeArrowheads="1"/>
          </p:cNvSpPr>
          <p:nvPr/>
        </p:nvSpPr>
        <p:spPr bwMode="auto">
          <a:xfrm>
            <a:off x="0" y="304800"/>
            <a:ext cx="9144000" cy="1447800"/>
          </a:xfrm>
          <a:prstGeom prst="rect">
            <a:avLst/>
          </a:prstGeom>
          <a:noFill/>
          <a:ln w="12700">
            <a:noFill/>
            <a:miter lim="800000"/>
            <a:headEnd/>
            <a:tailEnd/>
          </a:ln>
          <a:effectLst/>
        </p:spPr>
        <p:txBody>
          <a:bodyPr lIns="90488" tIns="44450" rIns="90488" bIns="44450" anchor="ctr"/>
          <a:lstStyle/>
          <a:p>
            <a:pPr algn="ctr"/>
            <a:r>
              <a:rPr lang="en-US" sz="3600" dirty="0">
                <a:solidFill>
                  <a:schemeClr val="tx2"/>
                </a:solidFill>
              </a:rPr>
              <a:t>Oil Pollution Act of 1990</a:t>
            </a:r>
            <a:br>
              <a:rPr lang="en-US" sz="3600" dirty="0">
                <a:solidFill>
                  <a:schemeClr val="tx2"/>
                </a:solidFill>
              </a:rPr>
            </a:br>
            <a:r>
              <a:rPr lang="en-US" sz="3600" dirty="0">
                <a:solidFill>
                  <a:schemeClr val="tx2"/>
                </a:solidFill>
              </a:rPr>
              <a:t>Governor’s Task Force </a:t>
            </a:r>
            <a:r>
              <a:rPr lang="en-US" sz="3600" dirty="0" smtClean="0">
                <a:solidFill>
                  <a:schemeClr val="tx2"/>
                </a:solidFill>
              </a:rPr>
              <a:t>Recommendations</a:t>
            </a:r>
          </a:p>
          <a:p>
            <a:pPr algn="ctr"/>
            <a:r>
              <a:rPr lang="en-US" sz="2000" dirty="0" smtClean="0">
                <a:solidFill>
                  <a:schemeClr val="tx2"/>
                </a:solidFill>
              </a:rPr>
              <a:t>FL OPA 90 – F.S. </a:t>
            </a:r>
            <a:r>
              <a:rPr lang="en-US" sz="2000" dirty="0"/>
              <a:t>376.121 - Liability for Damage to Natural Resources</a:t>
            </a: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1027"/>
          <p:cNvSpPr>
            <a:spLocks noGrp="1" noChangeArrowheads="1"/>
          </p:cNvSpPr>
          <p:nvPr>
            <p:ph idx="1"/>
          </p:nvPr>
        </p:nvSpPr>
        <p:spPr>
          <a:xfrm>
            <a:off x="457200" y="1219200"/>
            <a:ext cx="8382000" cy="4191000"/>
          </a:xfrm>
        </p:spPr>
        <p:txBody>
          <a:bodyPr>
            <a:normAutofit fontScale="92500" lnSpcReduction="10000"/>
          </a:bodyPr>
          <a:lstStyle/>
          <a:p>
            <a:pPr>
              <a:lnSpc>
                <a:spcPct val="90000"/>
              </a:lnSpc>
            </a:pPr>
            <a:r>
              <a:rPr lang="en-US" sz="2800" b="1" dirty="0"/>
              <a:t>The </a:t>
            </a:r>
            <a:r>
              <a:rPr lang="en-US" sz="2800" b="1" dirty="0" err="1"/>
              <a:t>BioQuery</a:t>
            </a:r>
            <a:r>
              <a:rPr lang="en-US" sz="2800" b="1" dirty="0"/>
              <a:t> tool allows querying of the ESI database by multivariate query string.</a:t>
            </a:r>
          </a:p>
          <a:p>
            <a:pPr lvl="1">
              <a:lnSpc>
                <a:spcPct val="50000"/>
              </a:lnSpc>
            </a:pPr>
            <a:endParaRPr lang="en-US" sz="2400" dirty="0"/>
          </a:p>
          <a:p>
            <a:pPr lvl="1">
              <a:lnSpc>
                <a:spcPct val="50000"/>
              </a:lnSpc>
            </a:pPr>
            <a:r>
              <a:rPr lang="en-US" sz="2400" dirty="0"/>
              <a:t>User friendly interface for a complex database</a:t>
            </a:r>
          </a:p>
          <a:p>
            <a:pPr lvl="1">
              <a:lnSpc>
                <a:spcPct val="90000"/>
              </a:lnSpc>
            </a:pPr>
            <a:r>
              <a:rPr lang="en-US" sz="2400" dirty="0"/>
              <a:t>ESI data tables are joined with proper relationships</a:t>
            </a:r>
          </a:p>
          <a:p>
            <a:pPr lvl="1">
              <a:lnSpc>
                <a:spcPct val="90000"/>
              </a:lnSpc>
            </a:pPr>
            <a:r>
              <a:rPr lang="en-US" sz="2400" dirty="0"/>
              <a:t>User can locate any species in the database by any variable or combination of variables </a:t>
            </a:r>
            <a:endParaRPr lang="en-US" sz="2400" dirty="0" smtClean="0"/>
          </a:p>
          <a:p>
            <a:pPr lvl="1">
              <a:lnSpc>
                <a:spcPct val="90000"/>
              </a:lnSpc>
            </a:pPr>
            <a:r>
              <a:rPr lang="en-US" dirty="0" err="1" smtClean="0"/>
              <a:t>Shapefile</a:t>
            </a:r>
            <a:r>
              <a:rPr lang="en-US" dirty="0" smtClean="0"/>
              <a:t> export…</a:t>
            </a:r>
          </a:p>
          <a:p>
            <a:pPr>
              <a:lnSpc>
                <a:spcPct val="90000"/>
              </a:lnSpc>
            </a:pPr>
            <a:endParaRPr lang="en-US" dirty="0" smtClean="0"/>
          </a:p>
          <a:p>
            <a:pPr>
              <a:lnSpc>
                <a:spcPct val="90000"/>
              </a:lnSpc>
            </a:pPr>
            <a:r>
              <a:rPr lang="en-US" sz="2800" b="1" dirty="0" smtClean="0"/>
              <a:t>The </a:t>
            </a:r>
            <a:r>
              <a:rPr lang="en-US" sz="2800" b="1" dirty="0" err="1" smtClean="0"/>
              <a:t>BioQuery</a:t>
            </a:r>
            <a:r>
              <a:rPr lang="en-US" sz="2800" b="1" dirty="0" smtClean="0"/>
              <a:t> tool enhances ESI by:</a:t>
            </a:r>
          </a:p>
          <a:p>
            <a:pPr lvl="1">
              <a:lnSpc>
                <a:spcPct val="90000"/>
              </a:lnSpc>
            </a:pPr>
            <a:r>
              <a:rPr lang="en-US" sz="2400" dirty="0" smtClean="0"/>
              <a:t>Allowing easy extraction of species or higher level spatial data</a:t>
            </a:r>
          </a:p>
          <a:p>
            <a:pPr lvl="1">
              <a:lnSpc>
                <a:spcPct val="90000"/>
              </a:lnSpc>
            </a:pPr>
            <a:r>
              <a:rPr lang="en-US" dirty="0" smtClean="0"/>
              <a:t>Filtering by season/status/activity/concentration</a:t>
            </a:r>
          </a:p>
          <a:p>
            <a:pPr lvl="1">
              <a:lnSpc>
                <a:spcPct val="90000"/>
              </a:lnSpc>
            </a:pPr>
            <a:r>
              <a:rPr lang="en-US" dirty="0" smtClean="0"/>
              <a:t>Facilitating the use of ESI biological data for other purposes</a:t>
            </a:r>
            <a:endParaRPr lang="en-US" sz="2400" dirty="0" smtClean="0"/>
          </a:p>
          <a:p>
            <a:pPr lvl="1">
              <a:lnSpc>
                <a:spcPct val="90000"/>
              </a:lnSpc>
            </a:pPr>
            <a:endParaRPr lang="en-US" sz="2400" dirty="0"/>
          </a:p>
          <a:p>
            <a:pPr lvl="1">
              <a:lnSpc>
                <a:spcPct val="90000"/>
              </a:lnSpc>
            </a:pPr>
            <a:endParaRPr lang="en-US" sz="2000" dirty="0"/>
          </a:p>
          <a:p>
            <a:pPr>
              <a:lnSpc>
                <a:spcPct val="90000"/>
              </a:lnSpc>
            </a:pPr>
            <a:endParaRPr lang="en-US" sz="2400" dirty="0"/>
          </a:p>
        </p:txBody>
      </p:sp>
      <p:sp>
        <p:nvSpPr>
          <p:cNvPr id="120836" name="Rectangle 1028"/>
          <p:cNvSpPr>
            <a:spLocks noChangeArrowheads="1"/>
          </p:cNvSpPr>
          <p:nvPr/>
        </p:nvSpPr>
        <p:spPr bwMode="auto">
          <a:xfrm>
            <a:off x="3352800" y="0"/>
            <a:ext cx="2470150"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BioQuery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722313"/>
            <a:ext cx="8534400" cy="6135687"/>
          </a:xfrm>
          <a:prstGeom prst="rect">
            <a:avLst/>
          </a:prstGeom>
          <a:noFill/>
          <a:ln w="12700">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1066800" y="2133600"/>
            <a:ext cx="3505200" cy="2573338"/>
          </a:xfrm>
          <a:prstGeom prst="rect">
            <a:avLst/>
          </a:prstGeom>
          <a:noFill/>
          <a:ln w="12700">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2971800" y="4343400"/>
            <a:ext cx="2514600" cy="1593850"/>
          </a:xfrm>
          <a:prstGeom prst="rect">
            <a:avLst/>
          </a:prstGeom>
          <a:noFill/>
          <a:ln w="12700">
            <a:noFill/>
            <a:miter lim="800000"/>
            <a:headEnd/>
            <a:tailEnd/>
          </a:ln>
          <a:effectLst/>
        </p:spPr>
      </p:pic>
      <p:sp>
        <p:nvSpPr>
          <p:cNvPr id="11269" name="Rectangle 5"/>
          <p:cNvSpPr>
            <a:spLocks noChangeArrowheads="1"/>
          </p:cNvSpPr>
          <p:nvPr/>
        </p:nvSpPr>
        <p:spPr bwMode="auto">
          <a:xfrm>
            <a:off x="3352800" y="0"/>
            <a:ext cx="2470150"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BioQuery</a:t>
            </a:r>
          </a:p>
        </p:txBody>
      </p:sp>
      <p:sp>
        <p:nvSpPr>
          <p:cNvPr id="11271" name="Rectangle 7"/>
          <p:cNvSpPr>
            <a:spLocks noChangeArrowheads="1"/>
          </p:cNvSpPr>
          <p:nvPr/>
        </p:nvSpPr>
        <p:spPr bwMode="auto">
          <a:xfrm>
            <a:off x="304800" y="6400800"/>
            <a:ext cx="8610600" cy="533400"/>
          </a:xfrm>
          <a:prstGeom prst="rect">
            <a:avLst/>
          </a:prstGeom>
          <a:solidFill>
            <a:srgbClr val="00007A"/>
          </a:solidFill>
          <a:ln w="12700">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Text Box 8"/>
          <p:cNvSpPr txBox="1">
            <a:spLocks noChangeArrowheads="1"/>
          </p:cNvSpPr>
          <p:nvPr/>
        </p:nvSpPr>
        <p:spPr bwMode="auto">
          <a:xfrm>
            <a:off x="381000" y="725269"/>
            <a:ext cx="8382000" cy="5632311"/>
          </a:xfrm>
          <a:prstGeom prst="rect">
            <a:avLst/>
          </a:prstGeom>
          <a:noFill/>
          <a:ln w="12700">
            <a:noFill/>
            <a:miter lim="800000"/>
            <a:headEnd/>
            <a:tailEnd/>
          </a:ln>
          <a:effectLst/>
        </p:spPr>
        <p:txBody>
          <a:bodyPr wrap="square">
            <a:spAutoFit/>
          </a:bodyPr>
          <a:lstStyle/>
          <a:p>
            <a:pPr algn="ctr">
              <a:spcBef>
                <a:spcPct val="50000"/>
              </a:spcBef>
            </a:pPr>
            <a:r>
              <a:rPr lang="en-US" sz="3600" b="1" dirty="0" smtClean="0">
                <a:solidFill>
                  <a:schemeClr val="tx2"/>
                </a:solidFill>
              </a:rPr>
              <a:t>Operational Principles of the FMSAS</a:t>
            </a:r>
          </a:p>
          <a:p>
            <a:pPr algn="ctr">
              <a:spcBef>
                <a:spcPct val="50000"/>
              </a:spcBef>
            </a:pPr>
            <a:endParaRPr lang="en-US" sz="3600" b="1" dirty="0" smtClean="0">
              <a:solidFill>
                <a:schemeClr val="tx2"/>
              </a:solidFill>
            </a:endParaRPr>
          </a:p>
          <a:p>
            <a:pPr algn="ctr">
              <a:spcBef>
                <a:spcPct val="50000"/>
              </a:spcBef>
              <a:buFont typeface="Arial" pitchFamily="34" charset="0"/>
              <a:buChar char="•"/>
            </a:pPr>
            <a:r>
              <a:rPr lang="en-US" sz="3600" b="1" dirty="0" smtClean="0">
                <a:solidFill>
                  <a:schemeClr val="tx2"/>
                </a:solidFill>
              </a:rPr>
              <a:t>  Standalone Capable</a:t>
            </a:r>
          </a:p>
          <a:p>
            <a:pPr algn="ctr">
              <a:spcBef>
                <a:spcPct val="50000"/>
              </a:spcBef>
              <a:buFont typeface="Arial" pitchFamily="34" charset="0"/>
              <a:buChar char="•"/>
            </a:pPr>
            <a:r>
              <a:rPr lang="en-US" sz="3600" b="1" dirty="0" smtClean="0">
                <a:solidFill>
                  <a:schemeClr val="tx2"/>
                </a:solidFill>
              </a:rPr>
              <a:t>  Best Available Data</a:t>
            </a:r>
          </a:p>
          <a:p>
            <a:pPr algn="ctr">
              <a:spcBef>
                <a:spcPct val="50000"/>
              </a:spcBef>
              <a:buFont typeface="Arial" pitchFamily="34" charset="0"/>
              <a:buChar char="•"/>
            </a:pPr>
            <a:r>
              <a:rPr lang="en-US" sz="3600" b="1" dirty="0" smtClean="0">
                <a:solidFill>
                  <a:schemeClr val="tx2"/>
                </a:solidFill>
              </a:rPr>
              <a:t>  Enhanced by Web Services</a:t>
            </a:r>
          </a:p>
          <a:p>
            <a:pPr algn="ctr">
              <a:spcBef>
                <a:spcPct val="50000"/>
              </a:spcBef>
              <a:buFont typeface="Arial" pitchFamily="34" charset="0"/>
              <a:buChar char="•"/>
            </a:pPr>
            <a:r>
              <a:rPr lang="en-US" sz="3600" b="1" dirty="0" smtClean="0">
                <a:solidFill>
                  <a:schemeClr val="tx2"/>
                </a:solidFill>
              </a:rPr>
              <a:t>But Not Dependant Upon Them</a:t>
            </a:r>
          </a:p>
          <a:p>
            <a:pPr algn="ctr">
              <a:spcBef>
                <a:spcPct val="50000"/>
              </a:spcBef>
            </a:pPr>
            <a:endParaRPr lang="en-US" sz="3600" b="1" dirty="0">
              <a:solidFill>
                <a:schemeClr val="tx2"/>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0" y="228600"/>
            <a:ext cx="9144000" cy="533400"/>
          </a:xfrm>
          <a:prstGeom prst="rect">
            <a:avLst/>
          </a:prstGeom>
          <a:noFill/>
          <a:ln w="12700">
            <a:noFill/>
            <a:miter lim="800000"/>
            <a:headEnd/>
            <a:tailEnd/>
          </a:ln>
          <a:effectLst/>
        </p:spPr>
        <p:txBody>
          <a:bodyPr lIns="90488" tIns="44450" rIns="90488" bIns="44450" anchor="ctr"/>
          <a:lstStyle/>
          <a:p>
            <a:pPr algn="ctr"/>
            <a:r>
              <a:rPr lang="en-US" sz="3600" b="1" dirty="0" smtClean="0"/>
              <a:t>On-Going Work</a:t>
            </a:r>
            <a:endParaRPr lang="en-US" sz="4400" dirty="0"/>
          </a:p>
        </p:txBody>
      </p:sp>
      <p:sp>
        <p:nvSpPr>
          <p:cNvPr id="92164" name="Rectangle 4"/>
          <p:cNvSpPr>
            <a:spLocks noChangeArrowheads="1"/>
          </p:cNvSpPr>
          <p:nvPr/>
        </p:nvSpPr>
        <p:spPr bwMode="auto">
          <a:xfrm>
            <a:off x="685800" y="838200"/>
            <a:ext cx="7772400" cy="5257800"/>
          </a:xfrm>
          <a:prstGeom prst="rect">
            <a:avLst/>
          </a:prstGeom>
          <a:noFill/>
          <a:ln w="9525">
            <a:noFill/>
            <a:miter lim="800000"/>
            <a:headEnd/>
            <a:tailEnd/>
          </a:ln>
          <a:effectLst/>
        </p:spPr>
        <p:txBody>
          <a:bodyPr/>
          <a:lstStyle/>
          <a:p>
            <a:pPr marL="342900" indent="-342900">
              <a:spcBef>
                <a:spcPct val="20000"/>
              </a:spcBef>
              <a:buFontTx/>
              <a:buChar char="•"/>
            </a:pPr>
            <a:r>
              <a:rPr lang="en-US" sz="2800" b="1" dirty="0"/>
              <a:t>Much of the data related to preparation for oil spills was collected by the area scientific and spill response community and then digitized (GIS) by </a:t>
            </a:r>
            <a:r>
              <a:rPr lang="en-US" sz="2800" b="1" dirty="0" smtClean="0"/>
              <a:t>FWRI </a:t>
            </a:r>
            <a:r>
              <a:rPr lang="en-US" sz="2800" b="1" dirty="0"/>
              <a:t>for the ACPs.  This targeted data development has been integrated into the FMSAS.</a:t>
            </a:r>
          </a:p>
          <a:p>
            <a:pPr marL="342900" indent="-342900">
              <a:spcBef>
                <a:spcPct val="20000"/>
              </a:spcBef>
              <a:buFontTx/>
              <a:buChar char="•"/>
            </a:pPr>
            <a:endParaRPr lang="en-US" dirty="0"/>
          </a:p>
          <a:p>
            <a:pPr marL="742950" lvl="1" indent="-285750">
              <a:lnSpc>
                <a:spcPct val="50000"/>
              </a:lnSpc>
              <a:spcBef>
                <a:spcPct val="20000"/>
              </a:spcBef>
              <a:buFontTx/>
              <a:buChar char="–"/>
            </a:pPr>
            <a:r>
              <a:rPr lang="en-US" dirty="0" smtClean="0"/>
              <a:t>Priority Protection Locations (Oil Spill Sensitive Sites)</a:t>
            </a:r>
            <a:endParaRPr lang="en-US" dirty="0"/>
          </a:p>
          <a:p>
            <a:pPr marL="742950" lvl="1" indent="-285750">
              <a:spcBef>
                <a:spcPct val="20000"/>
              </a:spcBef>
              <a:buFontTx/>
              <a:buChar char="–"/>
            </a:pPr>
            <a:r>
              <a:rPr lang="en-US" dirty="0"/>
              <a:t>Tidal Inlet Protection Strategies</a:t>
            </a:r>
          </a:p>
          <a:p>
            <a:pPr marL="742950" lvl="1" indent="-285750">
              <a:spcBef>
                <a:spcPct val="20000"/>
              </a:spcBef>
              <a:buFontTx/>
              <a:buChar char="–"/>
            </a:pPr>
            <a:r>
              <a:rPr lang="en-US" dirty="0"/>
              <a:t>General Booming and Collection Strategies</a:t>
            </a:r>
          </a:p>
          <a:p>
            <a:pPr marL="742950" lvl="1" indent="-285750">
              <a:spcBef>
                <a:spcPct val="20000"/>
              </a:spcBef>
              <a:buFontTx/>
              <a:buChar char="–"/>
            </a:pPr>
            <a:r>
              <a:rPr lang="en-US" dirty="0"/>
              <a:t>Staging Areas</a:t>
            </a:r>
          </a:p>
          <a:p>
            <a:pPr marL="742950" lvl="1" indent="-285750">
              <a:spcBef>
                <a:spcPct val="20000"/>
              </a:spcBef>
              <a:buFontTx/>
              <a:buChar char="–"/>
            </a:pPr>
            <a:r>
              <a:rPr lang="en-US" dirty="0"/>
              <a:t>Sources of Pre-Staged Equipment</a:t>
            </a:r>
          </a:p>
          <a:p>
            <a:pPr marL="742950" lvl="1" indent="-285750">
              <a:spcBef>
                <a:spcPct val="20000"/>
              </a:spcBef>
              <a:buFontTx/>
              <a:buChar char="–"/>
            </a:pPr>
            <a:r>
              <a:rPr lang="en-US" dirty="0"/>
              <a:t>Detailed Port Infrastructure</a:t>
            </a:r>
          </a:p>
          <a:p>
            <a:pPr marL="742950" lvl="1" indent="-285750">
              <a:spcBef>
                <a:spcPct val="20000"/>
              </a:spcBef>
              <a:buFontTx/>
              <a:buChar char="–"/>
            </a:pPr>
            <a:r>
              <a:rPr lang="en-US" dirty="0"/>
              <a:t>Complex Administrative MOUs Within The State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963176" y="228600"/>
            <a:ext cx="3195427" cy="707886"/>
          </a:xfrm>
          <a:prstGeom prst="rect">
            <a:avLst/>
          </a:prstGeom>
          <a:noFill/>
          <a:ln w="12700">
            <a:noFill/>
            <a:miter lim="800000"/>
            <a:headEnd/>
            <a:tailEnd/>
          </a:ln>
          <a:effectLst/>
        </p:spPr>
        <p:txBody>
          <a:bodyPr wrap="none">
            <a:spAutoFit/>
          </a:bodyPr>
          <a:lstStyle/>
          <a:p>
            <a:pPr algn="ctr"/>
            <a:r>
              <a:rPr lang="en-US" sz="4000" b="1" dirty="0">
                <a:solidFill>
                  <a:srgbClr val="000000"/>
                </a:solidFill>
                <a:latin typeface="Arial" pitchFamily="34" charset="0"/>
              </a:rPr>
              <a:t>Future </a:t>
            </a:r>
            <a:r>
              <a:rPr lang="en-US" sz="4000" b="1" dirty="0" smtClean="0">
                <a:solidFill>
                  <a:srgbClr val="000000"/>
                </a:solidFill>
                <a:latin typeface="Arial" pitchFamily="34" charset="0"/>
              </a:rPr>
              <a:t>Work</a:t>
            </a:r>
            <a:endParaRPr lang="en-US" sz="4000" b="1" dirty="0">
              <a:solidFill>
                <a:srgbClr val="000000"/>
              </a:solidFill>
              <a:latin typeface="Arial" pitchFamily="34" charset="0"/>
            </a:endParaRPr>
          </a:p>
        </p:txBody>
      </p:sp>
      <p:pic>
        <p:nvPicPr>
          <p:cNvPr id="3" name="Picture 2" descr="FMSAS_10.jpg"/>
          <p:cNvPicPr/>
          <p:nvPr/>
        </p:nvPicPr>
        <p:blipFill>
          <a:blip r:embed="rId2" cstate="print"/>
          <a:stretch>
            <a:fillRect/>
          </a:stretch>
        </p:blipFill>
        <p:spPr>
          <a:xfrm>
            <a:off x="914400" y="1692830"/>
            <a:ext cx="7162800" cy="5012770"/>
          </a:xfrm>
          <a:prstGeom prst="rect">
            <a:avLst/>
          </a:prstGeom>
        </p:spPr>
      </p:pic>
      <p:sp>
        <p:nvSpPr>
          <p:cNvPr id="4" name="Rectangle 4"/>
          <p:cNvSpPr>
            <a:spLocks noChangeArrowheads="1"/>
          </p:cNvSpPr>
          <p:nvPr/>
        </p:nvSpPr>
        <p:spPr bwMode="auto">
          <a:xfrm>
            <a:off x="457200" y="838200"/>
            <a:ext cx="8305800" cy="685800"/>
          </a:xfrm>
          <a:prstGeom prst="rect">
            <a:avLst/>
          </a:prstGeom>
          <a:noFill/>
          <a:ln w="12700">
            <a:noFill/>
            <a:miter lim="800000"/>
            <a:headEnd/>
            <a:tailEnd/>
          </a:ln>
          <a:effectLst/>
        </p:spPr>
        <p:txBody>
          <a:bodyPr lIns="90488" tIns="44450" rIns="90488" bIns="44450"/>
          <a:lstStyle/>
          <a:p>
            <a:pPr marL="342900" indent="-342900" algn="ctr">
              <a:spcBef>
                <a:spcPct val="20000"/>
              </a:spcBef>
            </a:pPr>
            <a:r>
              <a:rPr lang="en-US" sz="2800" dirty="0" smtClean="0">
                <a:solidFill>
                  <a:srgbClr val="000000"/>
                </a:solidFill>
              </a:rPr>
              <a:t>FMSAS Tools for ArcGIS 10.x and beyond</a:t>
            </a:r>
            <a:endParaRPr lang="en-US" sz="2800" dirty="0">
              <a:solidFill>
                <a:srgbClr val="000000"/>
              </a:solidFill>
            </a:endParaRPr>
          </a:p>
          <a:p>
            <a:pPr marL="342900" indent="-342900">
              <a:spcBef>
                <a:spcPct val="20000"/>
              </a:spcBef>
              <a:buFont typeface="Symbol" pitchFamily="18" charset="2"/>
              <a:buChar char="·"/>
            </a:pPr>
            <a:endParaRPr lang="en-US" sz="2800" dirty="0">
              <a:solidFill>
                <a:srgbClr val="000000"/>
              </a:solidFill>
            </a:endParaRPr>
          </a:p>
          <a:p>
            <a:pPr marL="342900" indent="-342900">
              <a:spcBef>
                <a:spcPct val="20000"/>
              </a:spcBef>
              <a:buFont typeface="Symbol" pitchFamily="18" charset="2"/>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027"/>
          <p:cNvSpPr>
            <a:spLocks noChangeArrowheads="1"/>
          </p:cNvSpPr>
          <p:nvPr/>
        </p:nvSpPr>
        <p:spPr bwMode="auto">
          <a:xfrm>
            <a:off x="2973388" y="228600"/>
            <a:ext cx="3175000" cy="701675"/>
          </a:xfrm>
          <a:prstGeom prst="rect">
            <a:avLst/>
          </a:prstGeom>
          <a:noFill/>
          <a:ln w="12700">
            <a:noFill/>
            <a:miter lim="800000"/>
            <a:headEnd/>
            <a:tailEnd/>
          </a:ln>
          <a:effectLst/>
        </p:spPr>
        <p:txBody>
          <a:bodyPr wrap="none">
            <a:spAutoFit/>
          </a:bodyPr>
          <a:lstStyle/>
          <a:p>
            <a:pPr algn="ctr"/>
            <a:r>
              <a:rPr lang="en-US" sz="4000" b="1">
                <a:solidFill>
                  <a:srgbClr val="000000"/>
                </a:solidFill>
                <a:latin typeface="Arial" pitchFamily="34" charset="0"/>
              </a:rPr>
              <a:t>Future Work</a:t>
            </a:r>
          </a:p>
        </p:txBody>
      </p:sp>
      <p:sp>
        <p:nvSpPr>
          <p:cNvPr id="102404" name="Rectangle 1028"/>
          <p:cNvSpPr>
            <a:spLocks noChangeArrowheads="1"/>
          </p:cNvSpPr>
          <p:nvPr/>
        </p:nvSpPr>
        <p:spPr bwMode="auto">
          <a:xfrm>
            <a:off x="228600" y="1600200"/>
            <a:ext cx="8686800" cy="51054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US" sz="2800" dirty="0" smtClean="0">
                <a:solidFill>
                  <a:srgbClr val="000000"/>
                </a:solidFill>
              </a:rPr>
              <a:t>Gazetteer Tool for ArcGIS 10.x - done</a:t>
            </a:r>
            <a:endParaRPr lang="en-US" sz="2800" dirty="0">
              <a:solidFill>
                <a:srgbClr val="000000"/>
              </a:solidFill>
            </a:endParaRPr>
          </a:p>
          <a:p>
            <a:pPr marL="342900" indent="-342900">
              <a:spcBef>
                <a:spcPct val="20000"/>
              </a:spcBef>
              <a:buFontTx/>
              <a:buChar char="•"/>
            </a:pPr>
            <a:r>
              <a:rPr lang="en-US" sz="2800" dirty="0" smtClean="0">
                <a:solidFill>
                  <a:srgbClr val="000000"/>
                </a:solidFill>
              </a:rPr>
              <a:t>Spill Manager for ArcGIS 10.x</a:t>
            </a:r>
            <a:endParaRPr lang="en-US" sz="2800" dirty="0">
              <a:solidFill>
                <a:srgbClr val="000000"/>
              </a:solidFill>
            </a:endParaRPr>
          </a:p>
          <a:p>
            <a:pPr marL="342900" indent="-342900">
              <a:spcBef>
                <a:spcPct val="20000"/>
              </a:spcBef>
              <a:buFontTx/>
              <a:buChar char="•"/>
            </a:pPr>
            <a:r>
              <a:rPr lang="en-US" sz="2800" dirty="0" smtClean="0">
                <a:solidFill>
                  <a:srgbClr val="000000"/>
                </a:solidFill>
              </a:rPr>
              <a:t>Complex Event Manager for ArcGIS 10.x</a:t>
            </a:r>
          </a:p>
          <a:p>
            <a:pPr marL="342900" indent="-342900">
              <a:spcBef>
                <a:spcPct val="20000"/>
              </a:spcBef>
              <a:buFontTx/>
              <a:buChar char="•"/>
            </a:pPr>
            <a:r>
              <a:rPr lang="en-US" sz="2800" dirty="0" smtClean="0">
                <a:solidFill>
                  <a:srgbClr val="000000"/>
                </a:solidFill>
              </a:rPr>
              <a:t>Species Identify for ArcGIS 10.x</a:t>
            </a:r>
            <a:endParaRPr lang="en-US" sz="2800" dirty="0">
              <a:solidFill>
                <a:srgbClr val="000000"/>
              </a:solidFill>
            </a:endParaRPr>
          </a:p>
          <a:p>
            <a:pPr marL="342900" indent="-342900">
              <a:spcBef>
                <a:spcPct val="20000"/>
              </a:spcBef>
              <a:buFontTx/>
              <a:buChar char="•"/>
            </a:pPr>
            <a:r>
              <a:rPr lang="en-US" sz="2800" dirty="0" smtClean="0">
                <a:solidFill>
                  <a:srgbClr val="000000"/>
                </a:solidFill>
              </a:rPr>
              <a:t>ESI </a:t>
            </a:r>
            <a:r>
              <a:rPr lang="en-US" sz="2800" dirty="0" err="1" smtClean="0">
                <a:solidFill>
                  <a:srgbClr val="000000"/>
                </a:solidFill>
              </a:rPr>
              <a:t>BioQuery</a:t>
            </a:r>
            <a:r>
              <a:rPr lang="en-US" sz="2800" dirty="0" smtClean="0">
                <a:solidFill>
                  <a:srgbClr val="000000"/>
                </a:solidFill>
              </a:rPr>
              <a:t> for ArcGIS 10.x</a:t>
            </a:r>
            <a:endParaRPr lang="en-US" sz="2800" dirty="0">
              <a:solidFill>
                <a:srgbClr val="000000"/>
              </a:solidFill>
            </a:endParaRPr>
          </a:p>
          <a:p>
            <a:pPr marL="342900" indent="-342900">
              <a:spcBef>
                <a:spcPct val="20000"/>
              </a:spcBef>
              <a:buFontTx/>
              <a:buChar char="•"/>
            </a:pPr>
            <a:r>
              <a:rPr lang="en-US" sz="2800" dirty="0" smtClean="0">
                <a:solidFill>
                  <a:srgbClr val="000000"/>
                </a:solidFill>
              </a:rPr>
              <a:t>Map Products/Series for ArcGIS 10.x – Data Driven Pages already exists, just needs to be reconfigured into the broader toolset</a:t>
            </a:r>
          </a:p>
          <a:p>
            <a:pPr marL="342900" indent="-342900">
              <a:spcBef>
                <a:spcPct val="20000"/>
              </a:spcBef>
              <a:buFontTx/>
              <a:buChar char="•"/>
            </a:pPr>
            <a:endParaRPr lang="en-US" sz="2800" dirty="0" smtClean="0">
              <a:solidFill>
                <a:srgbClr val="000000"/>
              </a:solidFill>
            </a:endParaRPr>
          </a:p>
          <a:p>
            <a:pPr marL="342900" indent="-342900">
              <a:spcBef>
                <a:spcPct val="20000"/>
              </a:spcBef>
              <a:buFontTx/>
              <a:buChar char="•"/>
            </a:pPr>
            <a:r>
              <a:rPr lang="en-US" sz="2800" dirty="0" smtClean="0">
                <a:solidFill>
                  <a:srgbClr val="000000"/>
                </a:solidFill>
              </a:rPr>
              <a:t>Coordination on these tools is HIGHLY DESIRED</a:t>
            </a:r>
            <a:endParaRPr lang="en-US" sz="2800" dirty="0">
              <a:solidFill>
                <a:srgbClr val="000000"/>
              </a:solidFill>
            </a:endParaRPr>
          </a:p>
        </p:txBody>
      </p:sp>
      <p:sp>
        <p:nvSpPr>
          <p:cNvPr id="102405" name="Rectangle 1029"/>
          <p:cNvSpPr>
            <a:spLocks noChangeArrowheads="1"/>
          </p:cNvSpPr>
          <p:nvPr/>
        </p:nvSpPr>
        <p:spPr bwMode="auto">
          <a:xfrm>
            <a:off x="0" y="838200"/>
            <a:ext cx="9144000" cy="457200"/>
          </a:xfrm>
          <a:prstGeom prst="rect">
            <a:avLst/>
          </a:prstGeom>
          <a:noFill/>
          <a:ln w="12700">
            <a:noFill/>
            <a:miter lim="800000"/>
            <a:headEnd/>
            <a:tailEnd/>
          </a:ln>
          <a:effectLst/>
        </p:spPr>
        <p:txBody>
          <a:bodyPr lIns="90488" tIns="44450" rIns="90488" bIns="44450" anchor="ctr"/>
          <a:lstStyle/>
          <a:p>
            <a:pPr algn="ctr"/>
            <a:r>
              <a:rPr lang="en-US" sz="2800" b="1" dirty="0" smtClean="0">
                <a:solidFill>
                  <a:srgbClr val="000000"/>
                </a:solidFill>
              </a:rPr>
              <a:t>This Year to Within a Year: Desktop   </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knudsen_r\My Documents\BASIS\burningshi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8307" name="Rectangle 3"/>
          <p:cNvSpPr>
            <a:spLocks noChangeArrowheads="1"/>
          </p:cNvSpPr>
          <p:nvPr/>
        </p:nvSpPr>
        <p:spPr bwMode="auto">
          <a:xfrm>
            <a:off x="554123" y="228600"/>
            <a:ext cx="8013540" cy="707886"/>
          </a:xfrm>
          <a:prstGeom prst="rect">
            <a:avLst/>
          </a:prstGeom>
          <a:noFill/>
          <a:ln w="12700">
            <a:noFill/>
            <a:miter lim="800000"/>
            <a:headEnd/>
            <a:tailEnd/>
          </a:ln>
          <a:effectLst/>
        </p:spPr>
        <p:txBody>
          <a:bodyPr wrap="none">
            <a:spAutoFit/>
          </a:bodyPr>
          <a:lstStyle/>
          <a:p>
            <a:pPr algn="ctr"/>
            <a:r>
              <a:rPr lang="en-US" sz="4000" b="1" dirty="0">
                <a:solidFill>
                  <a:srgbClr val="000000"/>
                </a:solidFill>
                <a:latin typeface="Arial" pitchFamily="34" charset="0"/>
              </a:rPr>
              <a:t>Future </a:t>
            </a:r>
            <a:r>
              <a:rPr lang="en-US" sz="4000" b="1" dirty="0" smtClean="0">
                <a:solidFill>
                  <a:srgbClr val="000000"/>
                </a:solidFill>
                <a:latin typeface="Arial" pitchFamily="34" charset="0"/>
              </a:rPr>
              <a:t>Work (From 6 Years Ago)</a:t>
            </a:r>
            <a:endParaRPr lang="en-US" sz="4000" b="1" dirty="0">
              <a:solidFill>
                <a:srgbClr val="000000"/>
              </a:solidFill>
              <a:latin typeface="Arial" pitchFamily="34" charset="0"/>
            </a:endParaRPr>
          </a:p>
        </p:txBody>
      </p:sp>
      <p:pic>
        <p:nvPicPr>
          <p:cNvPr id="98308" name="Picture 4" descr="C:\Documents and Settings\knudsen_r\My Documents\ESRI_poster\fmsasEM4.bmp"/>
          <p:cNvPicPr>
            <a:picLocks noChangeAspect="1" noChangeArrowheads="1"/>
          </p:cNvPicPr>
          <p:nvPr/>
        </p:nvPicPr>
        <p:blipFill>
          <a:blip r:embed="rId3" cstate="print"/>
          <a:srcRect/>
          <a:stretch>
            <a:fillRect/>
          </a:stretch>
        </p:blipFill>
        <p:spPr bwMode="auto">
          <a:xfrm>
            <a:off x="381000" y="1295400"/>
            <a:ext cx="4191000" cy="3048000"/>
          </a:xfrm>
          <a:prstGeom prst="rect">
            <a:avLst/>
          </a:prstGeom>
          <a:noFill/>
        </p:spPr>
      </p:pic>
      <p:pic>
        <p:nvPicPr>
          <p:cNvPr id="98309" name="Picture 5" descr="J:\Documents and Settings\knudsen_r\My Documents\ESRI_poster\fmsas1.bmp"/>
          <p:cNvPicPr>
            <a:picLocks noChangeAspect="1" noChangeArrowheads="1"/>
          </p:cNvPicPr>
          <p:nvPr/>
        </p:nvPicPr>
        <p:blipFill>
          <a:blip r:embed="rId4" cstate="print"/>
          <a:srcRect/>
          <a:stretch>
            <a:fillRect/>
          </a:stretch>
        </p:blipFill>
        <p:spPr bwMode="auto">
          <a:xfrm>
            <a:off x="4724400" y="1295400"/>
            <a:ext cx="3962400" cy="3048000"/>
          </a:xfrm>
          <a:prstGeom prst="rect">
            <a:avLst/>
          </a:prstGeom>
          <a:noFill/>
        </p:spPr>
      </p:pic>
      <p:sp>
        <p:nvSpPr>
          <p:cNvPr id="98310" name="Rectangle 6"/>
          <p:cNvSpPr>
            <a:spLocks noChangeArrowheads="1"/>
          </p:cNvSpPr>
          <p:nvPr/>
        </p:nvSpPr>
        <p:spPr bwMode="auto">
          <a:xfrm>
            <a:off x="0" y="4876800"/>
            <a:ext cx="9144000" cy="1600200"/>
          </a:xfrm>
          <a:prstGeom prst="rect">
            <a:avLst/>
          </a:prstGeom>
          <a:noFill/>
          <a:ln w="12700">
            <a:noFill/>
            <a:miter lim="800000"/>
            <a:headEnd/>
            <a:tailEnd/>
          </a:ln>
          <a:effectLst/>
        </p:spPr>
        <p:txBody>
          <a:bodyPr lIns="90488" tIns="44450" rIns="90488" bIns="44450" anchor="ctr"/>
          <a:lstStyle/>
          <a:p>
            <a:pPr algn="ctr"/>
            <a:r>
              <a:rPr lang="en-US" sz="2800" b="1">
                <a:solidFill>
                  <a:srgbClr val="000000"/>
                </a:solidFill>
              </a:rPr>
              <a:t>Spatially aware, GPS-enabled wireless mapping and database applications running on ruggedized, water resistant PDAs or Pen Computers that are designed for viewing or modifying map services and data in the field.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ChangeArrowheads="1"/>
          </p:cNvSpPr>
          <p:nvPr/>
        </p:nvSpPr>
        <p:spPr bwMode="auto">
          <a:xfrm>
            <a:off x="2963176" y="228600"/>
            <a:ext cx="3195427" cy="707886"/>
          </a:xfrm>
          <a:prstGeom prst="rect">
            <a:avLst/>
          </a:prstGeom>
          <a:noFill/>
          <a:ln w="12700">
            <a:noFill/>
            <a:miter lim="800000"/>
            <a:headEnd/>
            <a:tailEnd/>
          </a:ln>
          <a:effectLst/>
        </p:spPr>
        <p:txBody>
          <a:bodyPr wrap="none">
            <a:spAutoFit/>
          </a:bodyPr>
          <a:lstStyle/>
          <a:p>
            <a:pPr algn="ctr"/>
            <a:r>
              <a:rPr lang="en-US" sz="4000" b="1" dirty="0">
                <a:solidFill>
                  <a:srgbClr val="000000"/>
                </a:solidFill>
                <a:latin typeface="Arial" pitchFamily="34" charset="0"/>
              </a:rPr>
              <a:t>Future </a:t>
            </a:r>
            <a:r>
              <a:rPr lang="en-US" sz="4000" b="1" dirty="0" smtClean="0">
                <a:solidFill>
                  <a:srgbClr val="000000"/>
                </a:solidFill>
                <a:latin typeface="Arial" pitchFamily="34" charset="0"/>
              </a:rPr>
              <a:t>Work</a:t>
            </a:r>
            <a:endParaRPr lang="en-US" sz="4000" b="1" dirty="0">
              <a:solidFill>
                <a:srgbClr val="000000"/>
              </a:solidFill>
              <a:latin typeface="Arial" pitchFamily="34" charset="0"/>
            </a:endParaRPr>
          </a:p>
        </p:txBody>
      </p:sp>
      <p:sp>
        <p:nvSpPr>
          <p:cNvPr id="76809" name="Rectangle 9"/>
          <p:cNvSpPr>
            <a:spLocks noChangeArrowheads="1"/>
          </p:cNvSpPr>
          <p:nvPr/>
        </p:nvSpPr>
        <p:spPr bwMode="auto">
          <a:xfrm>
            <a:off x="0" y="914400"/>
            <a:ext cx="9144000" cy="457200"/>
          </a:xfrm>
          <a:prstGeom prst="rect">
            <a:avLst/>
          </a:prstGeom>
          <a:noFill/>
          <a:ln w="12700">
            <a:noFill/>
            <a:miter lim="800000"/>
            <a:headEnd/>
            <a:tailEnd/>
          </a:ln>
          <a:effectLst/>
        </p:spPr>
        <p:txBody>
          <a:bodyPr lIns="90488" tIns="44450" rIns="90488" bIns="44450" anchor="ctr"/>
          <a:lstStyle/>
          <a:p>
            <a:pPr algn="ctr"/>
            <a:r>
              <a:rPr lang="en-US" sz="2700" b="1" dirty="0">
                <a:solidFill>
                  <a:srgbClr val="000000"/>
                </a:solidFill>
              </a:rPr>
              <a:t>Possible Applications </a:t>
            </a:r>
            <a:r>
              <a:rPr lang="en-US" sz="2700" b="1" dirty="0" smtClean="0">
                <a:solidFill>
                  <a:srgbClr val="000000"/>
                </a:solidFill>
              </a:rPr>
              <a:t>Include </a:t>
            </a:r>
            <a:r>
              <a:rPr lang="en-US" sz="2700" b="1" dirty="0" err="1" smtClean="0">
                <a:solidFill>
                  <a:srgbClr val="000000"/>
                </a:solidFill>
              </a:rPr>
              <a:t>iPad</a:t>
            </a:r>
            <a:r>
              <a:rPr lang="en-US" sz="2700" b="1" dirty="0" smtClean="0">
                <a:solidFill>
                  <a:srgbClr val="000000"/>
                </a:solidFill>
              </a:rPr>
              <a:t> and Android Tablets for:   </a:t>
            </a:r>
            <a:endParaRPr lang="en-US" sz="2700" b="1" dirty="0">
              <a:solidFill>
                <a:srgbClr val="000000"/>
              </a:solidFill>
            </a:endParaRPr>
          </a:p>
        </p:txBody>
      </p:sp>
      <p:sp>
        <p:nvSpPr>
          <p:cNvPr id="76810" name="Rectangle 10"/>
          <p:cNvSpPr>
            <a:spLocks noChangeArrowheads="1"/>
          </p:cNvSpPr>
          <p:nvPr/>
        </p:nvSpPr>
        <p:spPr bwMode="auto">
          <a:xfrm>
            <a:off x="685800" y="1447800"/>
            <a:ext cx="7772400" cy="51054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US" sz="2800">
                <a:solidFill>
                  <a:srgbClr val="000000"/>
                </a:solidFill>
              </a:rPr>
              <a:t>Spill response and planning</a:t>
            </a:r>
          </a:p>
          <a:p>
            <a:pPr marL="342900" indent="-342900">
              <a:spcBef>
                <a:spcPct val="20000"/>
              </a:spcBef>
              <a:buFontTx/>
              <a:buChar char="•"/>
            </a:pPr>
            <a:r>
              <a:rPr lang="en-US" sz="2800">
                <a:solidFill>
                  <a:srgbClr val="000000"/>
                </a:solidFill>
              </a:rPr>
              <a:t>Shoreline cleanup assessment </a:t>
            </a:r>
          </a:p>
          <a:p>
            <a:pPr marL="342900" indent="-342900">
              <a:spcBef>
                <a:spcPct val="20000"/>
              </a:spcBef>
              <a:buFontTx/>
              <a:buChar char="•"/>
            </a:pPr>
            <a:r>
              <a:rPr lang="en-US" sz="2800">
                <a:solidFill>
                  <a:srgbClr val="000000"/>
                </a:solidFill>
              </a:rPr>
              <a:t>Field data collection and verification (qa/qc)</a:t>
            </a:r>
          </a:p>
          <a:p>
            <a:pPr marL="342900" indent="-342900">
              <a:spcBef>
                <a:spcPct val="20000"/>
              </a:spcBef>
              <a:buFontTx/>
              <a:buChar char="•"/>
            </a:pPr>
            <a:r>
              <a:rPr lang="en-US" sz="2800">
                <a:solidFill>
                  <a:srgbClr val="000000"/>
                </a:solidFill>
              </a:rPr>
              <a:t>Overflight spill boundary collection</a:t>
            </a:r>
          </a:p>
          <a:p>
            <a:pPr marL="342900" indent="-342900">
              <a:spcBef>
                <a:spcPct val="20000"/>
              </a:spcBef>
              <a:buFontTx/>
              <a:buChar char="•"/>
            </a:pPr>
            <a:r>
              <a:rPr lang="en-US" sz="2800">
                <a:solidFill>
                  <a:srgbClr val="000000"/>
                </a:solidFill>
              </a:rPr>
              <a:t>“Eye in the Sky” for field crews (Image Server)</a:t>
            </a:r>
          </a:p>
          <a:p>
            <a:pPr marL="342900" indent="-342900">
              <a:spcBef>
                <a:spcPct val="20000"/>
              </a:spcBef>
              <a:buFontTx/>
              <a:buChar char="•"/>
            </a:pPr>
            <a:r>
              <a:rPr lang="en-US" sz="2800">
                <a:solidFill>
                  <a:srgbClr val="000000"/>
                </a:solidFill>
              </a:rPr>
              <a:t>Change analysis at specific sites</a:t>
            </a:r>
          </a:p>
          <a:p>
            <a:pPr marL="342900" indent="-342900">
              <a:spcBef>
                <a:spcPct val="20000"/>
              </a:spcBef>
              <a:buFontTx/>
              <a:buChar char="•"/>
            </a:pPr>
            <a:r>
              <a:rPr lang="en-US" sz="2800">
                <a:solidFill>
                  <a:srgbClr val="000000"/>
                </a:solidFill>
              </a:rPr>
              <a:t>“Where is” in relation to current position</a:t>
            </a:r>
          </a:p>
          <a:p>
            <a:pPr marL="342900" indent="-342900">
              <a:spcBef>
                <a:spcPct val="20000"/>
              </a:spcBef>
              <a:buFontTx/>
              <a:buChar char="•"/>
            </a:pPr>
            <a:r>
              <a:rPr lang="en-US" sz="2800">
                <a:solidFill>
                  <a:srgbClr val="000000"/>
                </a:solidFill>
              </a:rPr>
              <a:t>“Go To” navigation</a:t>
            </a:r>
          </a:p>
          <a:p>
            <a:pPr marL="342900" indent="-342900">
              <a:spcBef>
                <a:spcPct val="20000"/>
              </a:spcBef>
              <a:buFontTx/>
              <a:buChar char="•"/>
            </a:pPr>
            <a:r>
              <a:rPr lang="en-US" sz="2800">
                <a:solidFill>
                  <a:srgbClr val="000000"/>
                </a:solidFill>
              </a:rPr>
              <a:t>Communications (email, web, real-time data)</a:t>
            </a:r>
          </a:p>
          <a:p>
            <a:pPr marL="342900" indent="-342900">
              <a:spcBef>
                <a:spcPct val="20000"/>
              </a:spcBef>
              <a:buFontTx/>
              <a:buChar char="•"/>
            </a:pPr>
            <a:r>
              <a:rPr lang="en-US" sz="2800">
                <a:solidFill>
                  <a:srgbClr val="000000"/>
                </a:solidFill>
              </a:rPr>
              <a:t>Reference (Chemical abstracts, MSDS)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422059" y="1066800"/>
            <a:ext cx="6276077" cy="2862322"/>
          </a:xfrm>
          <a:prstGeom prst="rect">
            <a:avLst/>
          </a:prstGeom>
          <a:noFill/>
          <a:ln w="12700">
            <a:noFill/>
            <a:miter lim="800000"/>
            <a:headEnd/>
            <a:tailEnd/>
          </a:ln>
          <a:effectLst/>
        </p:spPr>
        <p:txBody>
          <a:bodyPr wrap="none">
            <a:spAutoFit/>
          </a:bodyPr>
          <a:lstStyle/>
          <a:p>
            <a:pPr algn="ctr"/>
            <a:r>
              <a:rPr lang="en-US" sz="6000" b="1" dirty="0">
                <a:solidFill>
                  <a:schemeClr val="tx2"/>
                </a:solidFill>
              </a:rPr>
              <a:t>Questions</a:t>
            </a:r>
            <a:r>
              <a:rPr lang="en-US" sz="6000" b="1" dirty="0" smtClean="0">
                <a:solidFill>
                  <a:schemeClr val="tx2"/>
                </a:solidFill>
              </a:rPr>
              <a:t>???</a:t>
            </a:r>
          </a:p>
          <a:p>
            <a:pPr algn="ctr"/>
            <a:r>
              <a:rPr lang="en-US" sz="6000" b="1" dirty="0" smtClean="0">
                <a:solidFill>
                  <a:schemeClr val="tx2"/>
                </a:solidFill>
              </a:rPr>
              <a:t>Collaborating???</a:t>
            </a:r>
          </a:p>
          <a:p>
            <a:pPr algn="ctr"/>
            <a:r>
              <a:rPr lang="en-US" sz="6000" b="1" dirty="0" smtClean="0">
                <a:solidFill>
                  <a:schemeClr val="tx2"/>
                </a:solidFill>
              </a:rPr>
              <a:t>Cost Sharing??? </a:t>
            </a:r>
            <a:r>
              <a:rPr lang="en-US" sz="1100" b="1" dirty="0" err="1" smtClean="0">
                <a:solidFill>
                  <a:schemeClr val="tx2"/>
                </a:solidFill>
              </a:rPr>
              <a:t>hahaha</a:t>
            </a:r>
            <a:endParaRPr lang="en-US" sz="1100" b="1" dirty="0">
              <a:solidFill>
                <a:schemeClr val="tx2"/>
              </a:solidFill>
            </a:endParaRPr>
          </a:p>
        </p:txBody>
      </p:sp>
      <p:sp>
        <p:nvSpPr>
          <p:cNvPr id="101379" name="Text Box 3"/>
          <p:cNvSpPr txBox="1">
            <a:spLocks noChangeArrowheads="1"/>
          </p:cNvSpPr>
          <p:nvPr/>
        </p:nvSpPr>
        <p:spPr bwMode="auto">
          <a:xfrm>
            <a:off x="257954" y="3886200"/>
            <a:ext cx="8401082" cy="2332946"/>
          </a:xfrm>
          <a:prstGeom prst="rect">
            <a:avLst/>
          </a:prstGeom>
          <a:noFill/>
          <a:ln w="12700">
            <a:noFill/>
            <a:miter lim="800000"/>
            <a:headEnd/>
            <a:tailEnd/>
          </a:ln>
          <a:effectLst/>
        </p:spPr>
        <p:txBody>
          <a:bodyPr wrap="none">
            <a:spAutoFit/>
          </a:bodyPr>
          <a:lstStyle/>
          <a:p>
            <a:pPr algn="ctr">
              <a:lnSpc>
                <a:spcPct val="130000"/>
              </a:lnSpc>
            </a:pPr>
            <a:r>
              <a:rPr lang="en-US" sz="2800" b="1" dirty="0">
                <a:solidFill>
                  <a:schemeClr val="tx2"/>
                </a:solidFill>
              </a:rPr>
              <a:t>Email: </a:t>
            </a:r>
            <a:r>
              <a:rPr lang="en-US" sz="2800" b="1" dirty="0" smtClean="0">
                <a:solidFill>
                  <a:schemeClr val="tx2"/>
                </a:solidFill>
              </a:rPr>
              <a:t>Richard.Knudsen@MyFWC.com</a:t>
            </a:r>
            <a:endParaRPr lang="en-US" sz="2800" b="1" dirty="0">
              <a:solidFill>
                <a:schemeClr val="tx2"/>
              </a:solidFill>
            </a:endParaRPr>
          </a:p>
          <a:p>
            <a:pPr algn="ctr">
              <a:lnSpc>
                <a:spcPct val="130000"/>
              </a:lnSpc>
            </a:pPr>
            <a:r>
              <a:rPr lang="en-US" sz="2800" b="1" dirty="0">
                <a:solidFill>
                  <a:schemeClr val="tx2"/>
                </a:solidFill>
              </a:rPr>
              <a:t>Phone 727 896-8626</a:t>
            </a:r>
          </a:p>
          <a:p>
            <a:pPr algn="ctr">
              <a:lnSpc>
                <a:spcPct val="130000"/>
              </a:lnSpc>
            </a:pPr>
            <a:r>
              <a:rPr lang="en-US" sz="2800" b="1" dirty="0">
                <a:solidFill>
                  <a:schemeClr val="tx2"/>
                </a:solidFill>
              </a:rPr>
              <a:t>Web: </a:t>
            </a:r>
            <a:r>
              <a:rPr lang="en-US" sz="2800" b="1" dirty="0" smtClean="0">
                <a:solidFill>
                  <a:schemeClr val="tx2"/>
                </a:solidFill>
              </a:rPr>
              <a:t>http://research.myfwc.com</a:t>
            </a:r>
          </a:p>
          <a:p>
            <a:pPr algn="ctr">
              <a:lnSpc>
                <a:spcPct val="130000"/>
              </a:lnSpc>
            </a:pPr>
            <a:r>
              <a:rPr lang="en-US" sz="2800" b="1" dirty="0" smtClean="0">
                <a:solidFill>
                  <a:schemeClr val="tx2"/>
                </a:solidFill>
              </a:rPr>
              <a:t>ACP  ”Home”: </a:t>
            </a:r>
            <a:r>
              <a:rPr lang="en-US" sz="2800" b="1" dirty="0">
                <a:solidFill>
                  <a:schemeClr val="tx2"/>
                </a:solidFill>
                <a:latin typeface="Arial" pitchFamily="34" charset="0"/>
              </a:rPr>
              <a:t>http://ocean.floridamarine.org/acp</a:t>
            </a:r>
            <a:endParaRPr lang="en-US" sz="2800" dirty="0">
              <a:solidFill>
                <a:schemeClr val="tx2"/>
              </a:solidFill>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
          <p:cNvSpPr txBox="1">
            <a:spLocks noChangeArrowheads="1"/>
          </p:cNvSpPr>
          <p:nvPr/>
        </p:nvSpPr>
        <p:spPr bwMode="auto">
          <a:xfrm>
            <a:off x="187183" y="90488"/>
            <a:ext cx="8775992" cy="1015663"/>
          </a:xfrm>
          <a:prstGeom prst="rect">
            <a:avLst/>
          </a:prstGeom>
          <a:noFill/>
          <a:ln w="12700">
            <a:noFill/>
            <a:miter lim="800000"/>
            <a:headEnd/>
            <a:tailEnd/>
          </a:ln>
        </p:spPr>
        <p:txBody>
          <a:bodyPr wrap="none">
            <a:spAutoFit/>
          </a:bodyPr>
          <a:lstStyle/>
          <a:p>
            <a:pPr algn="ctr" eaLnBrk="0" hangingPunct="0"/>
            <a:r>
              <a:rPr lang="en-US" sz="4000" dirty="0"/>
              <a:t>Marine Resources GIS (MRGIS)</a:t>
            </a:r>
          </a:p>
          <a:p>
            <a:pPr algn="ctr" eaLnBrk="0" hangingPunct="0"/>
            <a:r>
              <a:rPr lang="en-US" sz="2000" b="1" dirty="0"/>
              <a:t>Currently </a:t>
            </a:r>
            <a:r>
              <a:rPr lang="en-US" sz="2000" b="1" dirty="0" smtClean="0"/>
              <a:t>1300</a:t>
            </a:r>
            <a:r>
              <a:rPr lang="en-US" sz="2000" b="1" dirty="0"/>
              <a:t>+ Layers w/ Metadata in </a:t>
            </a:r>
            <a:r>
              <a:rPr lang="en-US" sz="2000" b="1" dirty="0" smtClean="0"/>
              <a:t>SQL/SDE (Albers and Web Mercator)</a:t>
            </a:r>
            <a:endParaRPr lang="en-US" sz="2000" b="1" dirty="0"/>
          </a:p>
        </p:txBody>
      </p:sp>
      <p:sp>
        <p:nvSpPr>
          <p:cNvPr id="34" name="Text Box 4"/>
          <p:cNvSpPr txBox="1">
            <a:spLocks noChangeArrowheads="1"/>
          </p:cNvSpPr>
          <p:nvPr/>
        </p:nvSpPr>
        <p:spPr bwMode="auto">
          <a:xfrm>
            <a:off x="751349" y="2743200"/>
            <a:ext cx="1184940" cy="400110"/>
          </a:xfrm>
          <a:prstGeom prst="rect">
            <a:avLst/>
          </a:prstGeom>
          <a:noFill/>
          <a:ln w="12700">
            <a:noFill/>
            <a:miter lim="800000"/>
            <a:headEnd/>
            <a:tailEnd/>
          </a:ln>
        </p:spPr>
        <p:txBody>
          <a:bodyPr wrap="none">
            <a:spAutoFit/>
          </a:bodyPr>
          <a:lstStyle/>
          <a:p>
            <a:pPr algn="ctr" eaLnBrk="0" hangingPunct="0"/>
            <a:r>
              <a:rPr lang="en-US" sz="2000"/>
              <a:t>Seagrass</a:t>
            </a:r>
          </a:p>
        </p:txBody>
      </p:sp>
      <p:sp>
        <p:nvSpPr>
          <p:cNvPr id="35" name="Text Box 5"/>
          <p:cNvSpPr txBox="1">
            <a:spLocks noChangeArrowheads="1"/>
          </p:cNvSpPr>
          <p:nvPr/>
        </p:nvSpPr>
        <p:spPr bwMode="auto">
          <a:xfrm>
            <a:off x="7141773" y="2343090"/>
            <a:ext cx="1367617" cy="400110"/>
          </a:xfrm>
          <a:prstGeom prst="rect">
            <a:avLst/>
          </a:prstGeom>
          <a:noFill/>
          <a:ln w="12700">
            <a:noFill/>
            <a:miter lim="800000"/>
            <a:headEnd/>
            <a:tailEnd/>
          </a:ln>
        </p:spPr>
        <p:txBody>
          <a:bodyPr wrap="none">
            <a:spAutoFit/>
          </a:bodyPr>
          <a:lstStyle/>
          <a:p>
            <a:pPr algn="ctr" eaLnBrk="0" hangingPunct="0"/>
            <a:r>
              <a:rPr lang="en-US" sz="2000" dirty="0"/>
              <a:t>Mangroves</a:t>
            </a:r>
          </a:p>
        </p:txBody>
      </p:sp>
      <p:sp>
        <p:nvSpPr>
          <p:cNvPr id="36" name="Text Box 6"/>
          <p:cNvSpPr txBox="1">
            <a:spLocks noChangeArrowheads="1"/>
          </p:cNvSpPr>
          <p:nvPr/>
        </p:nvSpPr>
        <p:spPr bwMode="auto">
          <a:xfrm>
            <a:off x="533400" y="4038600"/>
            <a:ext cx="1289134" cy="400110"/>
          </a:xfrm>
          <a:prstGeom prst="rect">
            <a:avLst/>
          </a:prstGeom>
          <a:noFill/>
          <a:ln w="12700">
            <a:noFill/>
            <a:miter lim="800000"/>
            <a:headEnd/>
            <a:tailEnd/>
          </a:ln>
        </p:spPr>
        <p:txBody>
          <a:bodyPr wrap="none">
            <a:spAutoFit/>
          </a:bodyPr>
          <a:lstStyle/>
          <a:p>
            <a:pPr algn="ctr" eaLnBrk="0" hangingPunct="0"/>
            <a:r>
              <a:rPr lang="en-US" sz="2000" dirty="0"/>
              <a:t>Tidal Flats</a:t>
            </a:r>
          </a:p>
        </p:txBody>
      </p:sp>
      <p:sp>
        <p:nvSpPr>
          <p:cNvPr id="37" name="Text Box 7"/>
          <p:cNvSpPr txBox="1">
            <a:spLocks noChangeArrowheads="1"/>
          </p:cNvSpPr>
          <p:nvPr/>
        </p:nvSpPr>
        <p:spPr bwMode="auto">
          <a:xfrm>
            <a:off x="7395374" y="2971800"/>
            <a:ext cx="1292213" cy="400110"/>
          </a:xfrm>
          <a:prstGeom prst="rect">
            <a:avLst/>
          </a:prstGeom>
          <a:noFill/>
          <a:ln w="12700">
            <a:noFill/>
            <a:miter lim="800000"/>
            <a:headEnd/>
            <a:tailEnd/>
          </a:ln>
        </p:spPr>
        <p:txBody>
          <a:bodyPr wrap="none">
            <a:spAutoFit/>
          </a:bodyPr>
          <a:lstStyle/>
          <a:p>
            <a:pPr algn="ctr" eaLnBrk="0" hangingPunct="0"/>
            <a:r>
              <a:rPr lang="en-US" sz="2000" dirty="0" smtClean="0"/>
              <a:t>Saltmarsh</a:t>
            </a:r>
            <a:endParaRPr lang="en-US" sz="2000" dirty="0"/>
          </a:p>
        </p:txBody>
      </p:sp>
      <p:sp>
        <p:nvSpPr>
          <p:cNvPr id="38" name="Text Box 8"/>
          <p:cNvSpPr txBox="1">
            <a:spLocks noChangeArrowheads="1"/>
          </p:cNvSpPr>
          <p:nvPr/>
        </p:nvSpPr>
        <p:spPr bwMode="auto">
          <a:xfrm>
            <a:off x="1295400" y="6019800"/>
            <a:ext cx="1699311" cy="400110"/>
          </a:xfrm>
          <a:prstGeom prst="rect">
            <a:avLst/>
          </a:prstGeom>
          <a:noFill/>
          <a:ln w="12700">
            <a:noFill/>
            <a:miter lim="800000"/>
            <a:headEnd/>
            <a:tailEnd/>
          </a:ln>
        </p:spPr>
        <p:txBody>
          <a:bodyPr wrap="none">
            <a:spAutoFit/>
          </a:bodyPr>
          <a:lstStyle/>
          <a:p>
            <a:pPr algn="ctr" eaLnBrk="0" hangingPunct="0"/>
            <a:r>
              <a:rPr lang="en-US" sz="2000" dirty="0"/>
              <a:t>Road Network</a:t>
            </a:r>
          </a:p>
        </p:txBody>
      </p:sp>
      <p:sp>
        <p:nvSpPr>
          <p:cNvPr id="39" name="Text Box 9"/>
          <p:cNvSpPr txBox="1">
            <a:spLocks noChangeArrowheads="1"/>
          </p:cNvSpPr>
          <p:nvPr/>
        </p:nvSpPr>
        <p:spPr bwMode="auto">
          <a:xfrm>
            <a:off x="304800" y="1600200"/>
            <a:ext cx="3461845" cy="400110"/>
          </a:xfrm>
          <a:prstGeom prst="rect">
            <a:avLst/>
          </a:prstGeom>
          <a:noFill/>
          <a:ln w="12700">
            <a:noFill/>
            <a:miter lim="800000"/>
            <a:headEnd/>
            <a:tailEnd/>
          </a:ln>
        </p:spPr>
        <p:txBody>
          <a:bodyPr wrap="none">
            <a:spAutoFit/>
          </a:bodyPr>
          <a:lstStyle/>
          <a:p>
            <a:pPr algn="ctr" eaLnBrk="0" hangingPunct="0"/>
            <a:r>
              <a:rPr lang="en-US" sz="2000" dirty="0"/>
              <a:t>Marine Facilities/Boat Ramps </a:t>
            </a:r>
          </a:p>
        </p:txBody>
      </p:sp>
      <p:sp>
        <p:nvSpPr>
          <p:cNvPr id="40" name="Text Box 10"/>
          <p:cNvSpPr txBox="1">
            <a:spLocks noChangeArrowheads="1"/>
          </p:cNvSpPr>
          <p:nvPr/>
        </p:nvSpPr>
        <p:spPr bwMode="auto">
          <a:xfrm>
            <a:off x="5486400" y="1600200"/>
            <a:ext cx="3135667" cy="400110"/>
          </a:xfrm>
          <a:prstGeom prst="rect">
            <a:avLst/>
          </a:prstGeom>
          <a:noFill/>
          <a:ln w="12700">
            <a:noFill/>
            <a:miter lim="800000"/>
            <a:headEnd/>
            <a:tailEnd/>
          </a:ln>
        </p:spPr>
        <p:txBody>
          <a:bodyPr wrap="none">
            <a:spAutoFit/>
          </a:bodyPr>
          <a:lstStyle/>
          <a:p>
            <a:pPr algn="ctr" eaLnBrk="0" hangingPunct="0"/>
            <a:r>
              <a:rPr lang="en-US" sz="2000" dirty="0">
                <a:solidFill>
                  <a:srgbClr val="000000"/>
                </a:solidFill>
              </a:rPr>
              <a:t>ESI Shoreline Classification</a:t>
            </a:r>
          </a:p>
        </p:txBody>
      </p:sp>
      <p:sp>
        <p:nvSpPr>
          <p:cNvPr id="41" name="Text Box 11"/>
          <p:cNvSpPr txBox="1">
            <a:spLocks noChangeArrowheads="1"/>
          </p:cNvSpPr>
          <p:nvPr/>
        </p:nvSpPr>
        <p:spPr bwMode="auto">
          <a:xfrm>
            <a:off x="5911344" y="5410200"/>
            <a:ext cx="1877437" cy="400110"/>
          </a:xfrm>
          <a:prstGeom prst="rect">
            <a:avLst/>
          </a:prstGeom>
          <a:noFill/>
          <a:ln w="12700">
            <a:noFill/>
            <a:miter lim="800000"/>
            <a:headEnd/>
            <a:tailEnd/>
          </a:ln>
        </p:spPr>
        <p:txBody>
          <a:bodyPr wrap="none">
            <a:spAutoFit/>
          </a:bodyPr>
          <a:lstStyle/>
          <a:p>
            <a:pPr algn="ctr" eaLnBrk="0" hangingPunct="0"/>
            <a:r>
              <a:rPr lang="en-US" sz="2000"/>
              <a:t>Managed Areas</a:t>
            </a:r>
          </a:p>
        </p:txBody>
      </p:sp>
      <p:sp>
        <p:nvSpPr>
          <p:cNvPr id="42" name="Text Box 12"/>
          <p:cNvSpPr txBox="1">
            <a:spLocks noChangeArrowheads="1"/>
          </p:cNvSpPr>
          <p:nvPr/>
        </p:nvSpPr>
        <p:spPr bwMode="auto">
          <a:xfrm>
            <a:off x="3810000" y="5943600"/>
            <a:ext cx="4674549" cy="400110"/>
          </a:xfrm>
          <a:prstGeom prst="rect">
            <a:avLst/>
          </a:prstGeom>
          <a:noFill/>
          <a:ln w="12700">
            <a:noFill/>
            <a:miter lim="800000"/>
            <a:headEnd/>
            <a:tailEnd/>
          </a:ln>
        </p:spPr>
        <p:txBody>
          <a:bodyPr wrap="none">
            <a:spAutoFit/>
          </a:bodyPr>
          <a:lstStyle/>
          <a:p>
            <a:pPr algn="ctr" eaLnBrk="0" hangingPunct="0"/>
            <a:r>
              <a:rPr lang="en-US" sz="2000" dirty="0" smtClean="0">
                <a:solidFill>
                  <a:srgbClr val="000000"/>
                </a:solidFill>
              </a:rPr>
              <a:t>DOQQ Imagery (</a:t>
            </a:r>
            <a:r>
              <a:rPr lang="en-US" sz="2000" dirty="0" err="1" smtClean="0">
                <a:solidFill>
                  <a:srgbClr val="000000"/>
                </a:solidFill>
              </a:rPr>
              <a:t>Standalome</a:t>
            </a:r>
            <a:r>
              <a:rPr lang="en-US" sz="2000" dirty="0" smtClean="0">
                <a:solidFill>
                  <a:srgbClr val="000000"/>
                </a:solidFill>
              </a:rPr>
              <a:t> and Services</a:t>
            </a:r>
            <a:endParaRPr lang="en-US" sz="2000" dirty="0">
              <a:solidFill>
                <a:srgbClr val="000000"/>
              </a:solidFill>
            </a:endParaRPr>
          </a:p>
        </p:txBody>
      </p:sp>
      <p:sp>
        <p:nvSpPr>
          <p:cNvPr id="43" name="Rectangle 13"/>
          <p:cNvSpPr>
            <a:spLocks noChangeArrowheads="1"/>
          </p:cNvSpPr>
          <p:nvPr/>
        </p:nvSpPr>
        <p:spPr bwMode="auto">
          <a:xfrm>
            <a:off x="6936698" y="4738688"/>
            <a:ext cx="1860317" cy="400110"/>
          </a:xfrm>
          <a:prstGeom prst="rect">
            <a:avLst/>
          </a:prstGeom>
          <a:noFill/>
          <a:ln w="12700">
            <a:noFill/>
            <a:miter lim="800000"/>
            <a:headEnd/>
            <a:tailEnd/>
          </a:ln>
        </p:spPr>
        <p:txBody>
          <a:bodyPr wrap="none">
            <a:spAutoFit/>
          </a:bodyPr>
          <a:lstStyle/>
          <a:p>
            <a:pPr algn="ctr" eaLnBrk="0" hangingPunct="0"/>
            <a:r>
              <a:rPr lang="en-US" sz="2000">
                <a:solidFill>
                  <a:srgbClr val="000000"/>
                </a:solidFill>
              </a:rPr>
              <a:t>Nautical Charts</a:t>
            </a:r>
          </a:p>
        </p:txBody>
      </p:sp>
      <p:sp>
        <p:nvSpPr>
          <p:cNvPr id="44" name="Text Box 14"/>
          <p:cNvSpPr txBox="1">
            <a:spLocks noChangeArrowheads="1"/>
          </p:cNvSpPr>
          <p:nvPr/>
        </p:nvSpPr>
        <p:spPr bwMode="auto">
          <a:xfrm>
            <a:off x="178885" y="2133600"/>
            <a:ext cx="2572757" cy="400110"/>
          </a:xfrm>
          <a:prstGeom prst="rect">
            <a:avLst/>
          </a:prstGeom>
          <a:noFill/>
          <a:ln w="12700">
            <a:noFill/>
            <a:miter lim="800000"/>
            <a:headEnd/>
            <a:tailEnd/>
          </a:ln>
        </p:spPr>
        <p:txBody>
          <a:bodyPr wrap="none">
            <a:spAutoFit/>
          </a:bodyPr>
          <a:lstStyle/>
          <a:p>
            <a:pPr algn="ctr" eaLnBrk="0" hangingPunct="0"/>
            <a:r>
              <a:rPr lang="en-US" sz="2000" dirty="0" smtClean="0">
                <a:solidFill>
                  <a:srgbClr val="000000"/>
                </a:solidFill>
              </a:rPr>
              <a:t>Coral and </a:t>
            </a:r>
            <a:r>
              <a:rPr lang="en-US" sz="2000" dirty="0" err="1" smtClean="0">
                <a:solidFill>
                  <a:srgbClr val="000000"/>
                </a:solidFill>
              </a:rPr>
              <a:t>Hardbottom</a:t>
            </a:r>
            <a:endParaRPr lang="en-US" sz="2000" dirty="0">
              <a:solidFill>
                <a:srgbClr val="000000"/>
              </a:solidFill>
            </a:endParaRPr>
          </a:p>
        </p:txBody>
      </p:sp>
      <p:sp>
        <p:nvSpPr>
          <p:cNvPr id="45" name="Text Box 15"/>
          <p:cNvSpPr txBox="1">
            <a:spLocks noChangeArrowheads="1"/>
          </p:cNvSpPr>
          <p:nvPr/>
        </p:nvSpPr>
        <p:spPr bwMode="auto">
          <a:xfrm>
            <a:off x="7459505" y="3810000"/>
            <a:ext cx="833754" cy="400110"/>
          </a:xfrm>
          <a:prstGeom prst="rect">
            <a:avLst/>
          </a:prstGeom>
          <a:noFill/>
          <a:ln w="12700">
            <a:noFill/>
            <a:miter lim="800000"/>
            <a:headEnd/>
            <a:tailEnd/>
          </a:ln>
        </p:spPr>
        <p:txBody>
          <a:bodyPr wrap="none">
            <a:spAutoFit/>
          </a:bodyPr>
          <a:lstStyle/>
          <a:p>
            <a:pPr algn="ctr" eaLnBrk="0" hangingPunct="0"/>
            <a:r>
              <a:rPr lang="en-US" sz="2000" dirty="0" err="1" smtClean="0">
                <a:solidFill>
                  <a:srgbClr val="000000"/>
                </a:solidFill>
              </a:rPr>
              <a:t>AToNs</a:t>
            </a:r>
            <a:endParaRPr lang="en-US" sz="2000" dirty="0">
              <a:solidFill>
                <a:srgbClr val="000000"/>
              </a:solidFill>
            </a:endParaRPr>
          </a:p>
        </p:txBody>
      </p:sp>
      <p:sp>
        <p:nvSpPr>
          <p:cNvPr id="46" name="Text Box 16"/>
          <p:cNvSpPr txBox="1">
            <a:spLocks noChangeArrowheads="1"/>
          </p:cNvSpPr>
          <p:nvPr/>
        </p:nvSpPr>
        <p:spPr bwMode="auto">
          <a:xfrm>
            <a:off x="381000" y="3352800"/>
            <a:ext cx="2010486" cy="400110"/>
          </a:xfrm>
          <a:prstGeom prst="rect">
            <a:avLst/>
          </a:prstGeom>
          <a:noFill/>
          <a:ln w="12700">
            <a:noFill/>
            <a:miter lim="800000"/>
            <a:headEnd/>
            <a:tailEnd/>
          </a:ln>
        </p:spPr>
        <p:txBody>
          <a:bodyPr wrap="none">
            <a:spAutoFit/>
          </a:bodyPr>
          <a:lstStyle/>
          <a:p>
            <a:pPr algn="ctr" eaLnBrk="0" hangingPunct="0"/>
            <a:r>
              <a:rPr lang="en-US" sz="2000" dirty="0">
                <a:solidFill>
                  <a:srgbClr val="000000"/>
                </a:solidFill>
              </a:rPr>
              <a:t>Human Use (ESI)</a:t>
            </a:r>
          </a:p>
        </p:txBody>
      </p:sp>
      <p:sp>
        <p:nvSpPr>
          <p:cNvPr id="47" name="Text Box 17"/>
          <p:cNvSpPr txBox="1">
            <a:spLocks noChangeArrowheads="1"/>
          </p:cNvSpPr>
          <p:nvPr/>
        </p:nvSpPr>
        <p:spPr bwMode="auto">
          <a:xfrm>
            <a:off x="819436" y="5410200"/>
            <a:ext cx="3026791" cy="400110"/>
          </a:xfrm>
          <a:prstGeom prst="rect">
            <a:avLst/>
          </a:prstGeom>
          <a:noFill/>
          <a:ln w="12700">
            <a:noFill/>
            <a:miter lim="800000"/>
            <a:headEnd/>
            <a:tailEnd/>
          </a:ln>
        </p:spPr>
        <p:txBody>
          <a:bodyPr wrap="none">
            <a:spAutoFit/>
          </a:bodyPr>
          <a:lstStyle/>
          <a:p>
            <a:pPr algn="ctr" eaLnBrk="0" hangingPunct="0"/>
            <a:r>
              <a:rPr lang="en-US" sz="2000"/>
              <a:t>Administrative Boundaries</a:t>
            </a:r>
          </a:p>
        </p:txBody>
      </p:sp>
      <p:sp>
        <p:nvSpPr>
          <p:cNvPr id="48" name="AutoShape 18"/>
          <p:cNvSpPr>
            <a:spLocks noChangeArrowheads="1"/>
          </p:cNvSpPr>
          <p:nvPr/>
        </p:nvSpPr>
        <p:spPr bwMode="auto">
          <a:xfrm>
            <a:off x="2755900" y="46482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49" name="AutoShape 19"/>
          <p:cNvSpPr>
            <a:spLocks noChangeArrowheads="1"/>
          </p:cNvSpPr>
          <p:nvPr/>
        </p:nvSpPr>
        <p:spPr bwMode="auto">
          <a:xfrm>
            <a:off x="2755900" y="41910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50" name="AutoShape 20"/>
          <p:cNvSpPr>
            <a:spLocks noChangeArrowheads="1"/>
          </p:cNvSpPr>
          <p:nvPr/>
        </p:nvSpPr>
        <p:spPr bwMode="auto">
          <a:xfrm>
            <a:off x="2832100" y="37338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51" name="AutoShape 21"/>
          <p:cNvSpPr>
            <a:spLocks noChangeArrowheads="1"/>
          </p:cNvSpPr>
          <p:nvPr/>
        </p:nvSpPr>
        <p:spPr bwMode="auto">
          <a:xfrm>
            <a:off x="2755900" y="32766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52" name="AutoShape 22"/>
          <p:cNvSpPr>
            <a:spLocks noChangeArrowheads="1"/>
          </p:cNvSpPr>
          <p:nvPr/>
        </p:nvSpPr>
        <p:spPr bwMode="auto">
          <a:xfrm>
            <a:off x="2755900" y="27432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53" name="AutoShape 23"/>
          <p:cNvSpPr>
            <a:spLocks noChangeArrowheads="1"/>
          </p:cNvSpPr>
          <p:nvPr/>
        </p:nvSpPr>
        <p:spPr bwMode="auto">
          <a:xfrm>
            <a:off x="2755900" y="2286000"/>
            <a:ext cx="3949700" cy="596900"/>
          </a:xfrm>
          <a:prstGeom prst="parallelogram">
            <a:avLst>
              <a:gd name="adj" fmla="val 165395"/>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54" name="Rectangle 24"/>
          <p:cNvSpPr>
            <a:spLocks noChangeArrowheads="1"/>
          </p:cNvSpPr>
          <p:nvPr/>
        </p:nvSpPr>
        <p:spPr bwMode="auto">
          <a:xfrm>
            <a:off x="3781425" y="3492500"/>
            <a:ext cx="1455738" cy="39370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000">
                <a:effectLst>
                  <a:outerShdw blurRad="38100" dist="38100" dir="2700000" algn="tl">
                    <a:srgbClr val="000000"/>
                  </a:outerShdw>
                </a:effectLst>
              </a:rPr>
              <a:t>ESI Reptiles</a:t>
            </a:r>
          </a:p>
        </p:txBody>
      </p:sp>
      <p:sp>
        <p:nvSpPr>
          <p:cNvPr id="55" name="Rectangle 25"/>
          <p:cNvSpPr>
            <a:spLocks noChangeArrowheads="1"/>
          </p:cNvSpPr>
          <p:nvPr/>
        </p:nvSpPr>
        <p:spPr bwMode="auto">
          <a:xfrm>
            <a:off x="3917950" y="2959100"/>
            <a:ext cx="1174750" cy="39370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000">
                <a:effectLst>
                  <a:outerShdw blurRad="38100" dist="38100" dir="2700000" algn="tl">
                    <a:srgbClr val="000000"/>
                  </a:outerShdw>
                </a:effectLst>
              </a:rPr>
              <a:t>ESI Birds</a:t>
            </a:r>
          </a:p>
        </p:txBody>
      </p:sp>
      <p:sp>
        <p:nvSpPr>
          <p:cNvPr id="56" name="Rectangle 26"/>
          <p:cNvSpPr>
            <a:spLocks noChangeArrowheads="1"/>
          </p:cNvSpPr>
          <p:nvPr/>
        </p:nvSpPr>
        <p:spPr bwMode="auto">
          <a:xfrm>
            <a:off x="3606800" y="4864100"/>
            <a:ext cx="1795463" cy="39370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2000">
                <a:effectLst>
                  <a:outerShdw blurRad="38100" dist="38100" dir="2700000" algn="tl">
                    <a:srgbClr val="000000"/>
                  </a:outerShdw>
                </a:effectLst>
              </a:rPr>
              <a:t>Depth Contours</a:t>
            </a:r>
          </a:p>
        </p:txBody>
      </p:sp>
      <p:sp>
        <p:nvSpPr>
          <p:cNvPr id="57" name="Rectangle 28"/>
          <p:cNvSpPr>
            <a:spLocks noChangeArrowheads="1"/>
          </p:cNvSpPr>
          <p:nvPr/>
        </p:nvSpPr>
        <p:spPr bwMode="auto">
          <a:xfrm>
            <a:off x="3433763" y="3949700"/>
            <a:ext cx="2298700" cy="39370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000">
                <a:effectLst>
                  <a:outerShdw blurRad="38100" dist="38100" dir="2700000" algn="tl">
                    <a:srgbClr val="000000"/>
                  </a:outerShdw>
                </a:effectLst>
              </a:rPr>
              <a:t>Shoreline Sensitivity</a:t>
            </a:r>
          </a:p>
        </p:txBody>
      </p:sp>
      <p:sp>
        <p:nvSpPr>
          <p:cNvPr id="58" name="Text Box 29"/>
          <p:cNvSpPr txBox="1">
            <a:spLocks noChangeArrowheads="1"/>
          </p:cNvSpPr>
          <p:nvPr/>
        </p:nvSpPr>
        <p:spPr bwMode="auto">
          <a:xfrm>
            <a:off x="304800" y="4724400"/>
            <a:ext cx="1842171" cy="400110"/>
          </a:xfrm>
          <a:prstGeom prst="rect">
            <a:avLst/>
          </a:prstGeom>
          <a:noFill/>
          <a:ln w="12700">
            <a:noFill/>
            <a:miter lim="800000"/>
            <a:headEnd/>
            <a:tailEnd/>
          </a:ln>
        </p:spPr>
        <p:txBody>
          <a:bodyPr wrap="none">
            <a:spAutoFit/>
          </a:bodyPr>
          <a:lstStyle/>
          <a:p>
            <a:pPr algn="ctr" eaLnBrk="0" hangingPunct="0"/>
            <a:r>
              <a:rPr lang="en-US" sz="2000" dirty="0"/>
              <a:t>Shipping Lanes</a:t>
            </a:r>
          </a:p>
        </p:txBody>
      </p:sp>
      <p:sp>
        <p:nvSpPr>
          <p:cNvPr id="59" name="Rectangle 30"/>
          <p:cNvSpPr>
            <a:spLocks noChangeArrowheads="1"/>
          </p:cNvSpPr>
          <p:nvPr/>
        </p:nvSpPr>
        <p:spPr bwMode="auto">
          <a:xfrm>
            <a:off x="3127375" y="2501900"/>
            <a:ext cx="2755900" cy="39370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000">
                <a:effectLst>
                  <a:outerShdw blurRad="38100" dist="38100" dir="2700000" algn="tl">
                    <a:srgbClr val="000000"/>
                  </a:outerShdw>
                </a:effectLst>
              </a:rPr>
              <a:t>ESI Terrestrial Mammals</a:t>
            </a:r>
          </a:p>
        </p:txBody>
      </p:sp>
      <p:sp>
        <p:nvSpPr>
          <p:cNvPr id="60" name="Rectangle 24"/>
          <p:cNvSpPr>
            <a:spLocks noChangeArrowheads="1"/>
          </p:cNvSpPr>
          <p:nvPr/>
        </p:nvSpPr>
        <p:spPr bwMode="auto">
          <a:xfrm>
            <a:off x="3733800" y="4406900"/>
            <a:ext cx="1779588" cy="39370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2000">
                <a:effectLst>
                  <a:outerShdw blurRad="38100" dist="38100" dir="2700000" algn="tl">
                    <a:srgbClr val="000000"/>
                  </a:outerShdw>
                </a:effectLst>
              </a:rPr>
              <a:t>Benthic Habitat</a:t>
            </a:r>
          </a:p>
        </p:txBody>
      </p:sp>
      <p:sp>
        <p:nvSpPr>
          <p:cNvPr id="61" name="Text Box 29"/>
          <p:cNvSpPr txBox="1">
            <a:spLocks noChangeArrowheads="1"/>
          </p:cNvSpPr>
          <p:nvPr/>
        </p:nvSpPr>
        <p:spPr bwMode="auto">
          <a:xfrm>
            <a:off x="914393" y="1219200"/>
            <a:ext cx="7280968" cy="400110"/>
          </a:xfrm>
          <a:prstGeom prst="rect">
            <a:avLst/>
          </a:prstGeom>
          <a:noFill/>
          <a:ln w="12700">
            <a:noFill/>
            <a:miter lim="800000"/>
            <a:headEnd/>
            <a:tailEnd/>
          </a:ln>
        </p:spPr>
        <p:txBody>
          <a:bodyPr wrap="none">
            <a:spAutoFit/>
          </a:bodyPr>
          <a:lstStyle/>
          <a:p>
            <a:pPr algn="ctr" eaLnBrk="0" hangingPunct="0"/>
            <a:r>
              <a:rPr lang="en-US" sz="2000" b="1" dirty="0" smtClean="0"/>
              <a:t>Some Sample Data Holdings Used in Spill Response and Planning</a:t>
            </a:r>
            <a:endParaRPr lang="en-US" sz="2000" b="1" dirty="0"/>
          </a:p>
        </p:txBody>
      </p:sp>
      <p:sp>
        <p:nvSpPr>
          <p:cNvPr id="31" name="Text Box 12"/>
          <p:cNvSpPr txBox="1">
            <a:spLocks noChangeArrowheads="1"/>
          </p:cNvSpPr>
          <p:nvPr/>
        </p:nvSpPr>
        <p:spPr bwMode="auto">
          <a:xfrm>
            <a:off x="1953264" y="6381690"/>
            <a:ext cx="5187639" cy="400110"/>
          </a:xfrm>
          <a:prstGeom prst="rect">
            <a:avLst/>
          </a:prstGeom>
          <a:noFill/>
          <a:ln w="12700">
            <a:noFill/>
            <a:miter lim="800000"/>
            <a:headEnd/>
            <a:tailEnd/>
          </a:ln>
        </p:spPr>
        <p:txBody>
          <a:bodyPr wrap="none">
            <a:spAutoFit/>
          </a:bodyPr>
          <a:lstStyle/>
          <a:p>
            <a:pPr algn="ctr" eaLnBrk="0" hangingPunct="0"/>
            <a:r>
              <a:rPr lang="en-US" sz="2000" b="1" dirty="0" smtClean="0">
                <a:solidFill>
                  <a:srgbClr val="000000"/>
                </a:solidFill>
              </a:rPr>
              <a:t>Field-Deployable on large external hard drive</a:t>
            </a:r>
            <a:endParaRPr lang="en-US" sz="2000" b="1" dirty="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296400" cy="1676400"/>
          </a:xfrm>
          <a:noFill/>
          <a:ln/>
        </p:spPr>
        <p:txBody>
          <a:bodyPr lIns="90488" tIns="44450" rIns="90488" bIns="44450">
            <a:normAutofit/>
          </a:bodyPr>
          <a:lstStyle/>
          <a:p>
            <a:r>
              <a:rPr lang="en-US" sz="2800" dirty="0"/>
              <a:t>Florida Department of Environmental Protection</a:t>
            </a:r>
            <a:br>
              <a:rPr lang="en-US" sz="2800" dirty="0"/>
            </a:br>
            <a:r>
              <a:rPr lang="en-US" sz="3200" dirty="0"/>
              <a:t>  </a:t>
            </a:r>
            <a:r>
              <a:rPr lang="en-US" sz="3200" dirty="0" smtClean="0"/>
              <a:t>Office/Bureau </a:t>
            </a:r>
            <a:r>
              <a:rPr lang="en-US" sz="3200" dirty="0"/>
              <a:t>of Emergency </a:t>
            </a:r>
            <a:r>
              <a:rPr lang="en-US" sz="3200" dirty="0" smtClean="0"/>
              <a:t>Response Support</a:t>
            </a:r>
            <a:endParaRPr lang="en-US" sz="3200" dirty="0"/>
          </a:p>
        </p:txBody>
      </p:sp>
      <p:sp>
        <p:nvSpPr>
          <p:cNvPr id="39939" name="Rectangle 3"/>
          <p:cNvSpPr>
            <a:spLocks noGrp="1" noChangeArrowheads="1"/>
          </p:cNvSpPr>
          <p:nvPr>
            <p:ph idx="1"/>
          </p:nvPr>
        </p:nvSpPr>
        <p:spPr>
          <a:xfrm>
            <a:off x="304800" y="2209800"/>
            <a:ext cx="8458200" cy="4114800"/>
          </a:xfrm>
          <a:noFill/>
          <a:ln/>
        </p:spPr>
        <p:txBody>
          <a:bodyPr lIns="90488" tIns="44450" rIns="90488" bIns="44450"/>
          <a:lstStyle/>
          <a:p>
            <a:pPr>
              <a:lnSpc>
                <a:spcPct val="90000"/>
              </a:lnSpc>
            </a:pPr>
            <a:r>
              <a:rPr lang="en-US" dirty="0"/>
              <a:t>MRGIS On-Scene Mapping and Analysis Support</a:t>
            </a:r>
          </a:p>
          <a:p>
            <a:pPr>
              <a:lnSpc>
                <a:spcPct val="90000"/>
              </a:lnSpc>
            </a:pPr>
            <a:r>
              <a:rPr lang="en-US" dirty="0"/>
              <a:t>MRGIS Remote Response Support</a:t>
            </a:r>
          </a:p>
          <a:p>
            <a:pPr>
              <a:lnSpc>
                <a:spcPct val="90000"/>
              </a:lnSpc>
            </a:pPr>
            <a:r>
              <a:rPr lang="en-US" dirty="0"/>
              <a:t>Targeted Data Layer Development</a:t>
            </a:r>
          </a:p>
          <a:p>
            <a:pPr>
              <a:lnSpc>
                <a:spcPct val="90000"/>
              </a:lnSpc>
            </a:pPr>
            <a:r>
              <a:rPr lang="en-US" dirty="0"/>
              <a:t>Distributed Mapping, Analysis, Equipment and Support</a:t>
            </a:r>
          </a:p>
          <a:p>
            <a:pPr>
              <a:lnSpc>
                <a:spcPct val="90000"/>
              </a:lnSpc>
            </a:pPr>
            <a:r>
              <a:rPr lang="en-US" dirty="0"/>
              <a:t>Annual FMSAS </a:t>
            </a:r>
            <a:r>
              <a:rPr lang="en-US" dirty="0" smtClean="0"/>
              <a:t>&amp; GIS Training </a:t>
            </a:r>
            <a:r>
              <a:rPr lang="en-US" dirty="0"/>
              <a:t>for BER staff</a:t>
            </a:r>
          </a:p>
          <a:p>
            <a:pPr>
              <a:lnSpc>
                <a:spcPct val="90000"/>
              </a:lnSpc>
            </a:pPr>
            <a:r>
              <a:rPr lang="en-US" dirty="0"/>
              <a:t>Response Drill Participation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04800"/>
            <a:ext cx="7772400" cy="1143000"/>
          </a:xfrm>
          <a:noFill/>
          <a:ln/>
        </p:spPr>
        <p:txBody>
          <a:bodyPr lIns="90488" tIns="44450" rIns="90488" bIns="44450">
            <a:normAutofit fontScale="90000"/>
          </a:bodyPr>
          <a:lstStyle/>
          <a:p>
            <a:r>
              <a:rPr lang="en-US"/>
              <a:t>Statewide Environmental Sensitivity Index Mapping</a:t>
            </a:r>
            <a:endParaRPr lang="en-US" sz="4000"/>
          </a:p>
        </p:txBody>
      </p:sp>
      <p:sp>
        <p:nvSpPr>
          <p:cNvPr id="68611" name="Rectangle 3"/>
          <p:cNvSpPr>
            <a:spLocks noGrp="1" noChangeArrowheads="1"/>
          </p:cNvSpPr>
          <p:nvPr>
            <p:ph idx="1"/>
          </p:nvPr>
        </p:nvSpPr>
        <p:spPr>
          <a:xfrm>
            <a:off x="304800" y="1752600"/>
            <a:ext cx="5486400" cy="4648200"/>
          </a:xfrm>
          <a:noFill/>
          <a:ln/>
        </p:spPr>
        <p:txBody>
          <a:bodyPr lIns="90488" tIns="44450" rIns="90488" bIns="44450">
            <a:normAutofit fontScale="92500" lnSpcReduction="10000"/>
          </a:bodyPr>
          <a:lstStyle/>
          <a:p>
            <a:r>
              <a:rPr lang="en-US" sz="2400" dirty="0" smtClean="0"/>
              <a:t>Sensitivity of Coastal Environments  and Wildlife to Spilled Oil Atlases </a:t>
            </a:r>
            <a:endParaRPr lang="en-US" sz="2400" dirty="0"/>
          </a:p>
          <a:p>
            <a:r>
              <a:rPr lang="en-US" sz="2400" dirty="0"/>
              <a:t>Statewide mapping (</a:t>
            </a:r>
            <a:r>
              <a:rPr lang="en-US" sz="2400" dirty="0" smtClean="0"/>
              <a:t>1:24k+) </a:t>
            </a:r>
            <a:r>
              <a:rPr lang="en-US" sz="2400" dirty="0"/>
              <a:t>of coastal Florida’s natural and socio-economic resources </a:t>
            </a:r>
          </a:p>
          <a:p>
            <a:r>
              <a:rPr lang="en-US" sz="2400" dirty="0"/>
              <a:t>Creation of six hard-copy atlases covering Florida’s marine coastline &amp; the St Johns River </a:t>
            </a:r>
            <a:r>
              <a:rPr lang="en-US" sz="2400" dirty="0" smtClean="0"/>
              <a:t>, and one very old atlas for  the Apalachicola River (7 total)</a:t>
            </a:r>
            <a:endParaRPr lang="en-US" sz="2400" dirty="0"/>
          </a:p>
          <a:p>
            <a:r>
              <a:rPr lang="en-US" sz="2400" dirty="0"/>
              <a:t>Creation of CD-ROMs </a:t>
            </a:r>
            <a:r>
              <a:rPr lang="en-US" sz="2400" dirty="0" smtClean="0"/>
              <a:t>and web access  with PDF </a:t>
            </a:r>
            <a:r>
              <a:rPr lang="en-US" sz="2400" dirty="0"/>
              <a:t>versions of the atlases</a:t>
            </a:r>
          </a:p>
          <a:p>
            <a:r>
              <a:rPr lang="en-US" sz="2400" dirty="0"/>
              <a:t>Creation of  ESI GIS for integration into the “Oilspill Application</a:t>
            </a:r>
            <a:r>
              <a:rPr lang="en-US" sz="2400" dirty="0" smtClean="0"/>
              <a:t>” (FMSAS)</a:t>
            </a:r>
            <a:endParaRPr lang="en-US" sz="2400" dirty="0"/>
          </a:p>
        </p:txBody>
      </p:sp>
      <p:pic>
        <p:nvPicPr>
          <p:cNvPr id="6" name="Picture 5" descr="efl_esi_map_resources.jpg"/>
          <p:cNvPicPr>
            <a:picLocks noChangeAspect="1"/>
          </p:cNvPicPr>
          <p:nvPr/>
        </p:nvPicPr>
        <p:blipFill>
          <a:blip r:embed="rId3" cstate="print"/>
          <a:stretch>
            <a:fillRect/>
          </a:stretch>
        </p:blipFill>
        <p:spPr>
          <a:xfrm>
            <a:off x="6019787" y="1567413"/>
            <a:ext cx="2310469" cy="3658561"/>
          </a:xfrm>
          <a:prstGeom prst="rect">
            <a:avLst/>
          </a:prstGeom>
        </p:spPr>
      </p:pic>
      <p:pic>
        <p:nvPicPr>
          <p:cNvPr id="7" name="Picture 6" descr="jax_esi_efl33.jpg"/>
          <p:cNvPicPr>
            <a:picLocks noChangeAspect="1"/>
          </p:cNvPicPr>
          <p:nvPr/>
        </p:nvPicPr>
        <p:blipFill>
          <a:blip r:embed="rId4" cstate="print"/>
          <a:stretch>
            <a:fillRect/>
          </a:stretch>
        </p:blipFill>
        <p:spPr>
          <a:xfrm>
            <a:off x="6477000" y="1524000"/>
            <a:ext cx="2286000" cy="3620502"/>
          </a:xfrm>
          <a:prstGeom prst="rect">
            <a:avLst/>
          </a:prstGeom>
        </p:spPr>
      </p:pic>
      <p:pic>
        <p:nvPicPr>
          <p:cNvPr id="8" name="Picture 7"/>
          <p:cNvPicPr>
            <a:picLocks noChangeAspect="1" noChangeArrowheads="1"/>
          </p:cNvPicPr>
          <p:nvPr/>
        </p:nvPicPr>
        <p:blipFill>
          <a:blip r:embed="rId5" cstate="print"/>
          <a:srcRect l="751" t="4688" r="751" b="4688"/>
          <a:stretch>
            <a:fillRect/>
          </a:stretch>
        </p:blipFill>
        <p:spPr bwMode="auto">
          <a:xfrm>
            <a:off x="7391400" y="5644515"/>
            <a:ext cx="1371600" cy="1061085"/>
          </a:xfrm>
          <a:prstGeom prst="rect">
            <a:avLst/>
          </a:prstGeom>
          <a:noFill/>
          <a:ln w="9525">
            <a:noFill/>
            <a:miter lim="800000"/>
            <a:headEnd/>
            <a:tailEnd/>
          </a:ln>
          <a:effectLst/>
        </p:spPr>
      </p:pic>
      <p:pic>
        <p:nvPicPr>
          <p:cNvPr id="9" name="Picture 6"/>
          <p:cNvPicPr>
            <a:picLocks noChangeAspect="1" noChangeArrowheads="1"/>
          </p:cNvPicPr>
          <p:nvPr/>
        </p:nvPicPr>
        <p:blipFill>
          <a:blip r:embed="rId6" cstate="print"/>
          <a:srcRect l="751" t="3751" r="751" b="3751"/>
          <a:stretch>
            <a:fillRect/>
          </a:stretch>
        </p:blipFill>
        <p:spPr bwMode="auto">
          <a:xfrm>
            <a:off x="6019800" y="5187315"/>
            <a:ext cx="1329205" cy="101536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533400"/>
            <a:ext cx="7772400" cy="762000"/>
          </a:xfrm>
          <a:noFill/>
          <a:ln/>
        </p:spPr>
        <p:txBody>
          <a:bodyPr lIns="90488" tIns="44450" rIns="90488" bIns="44450">
            <a:normAutofit fontScale="90000"/>
          </a:bodyPr>
          <a:lstStyle/>
          <a:p>
            <a:pPr algn="ctr">
              <a:lnSpc>
                <a:spcPct val="70000"/>
              </a:lnSpc>
            </a:pPr>
            <a:r>
              <a:rPr lang="en-US" dirty="0"/>
              <a:t>FMSAS </a:t>
            </a:r>
            <a:br>
              <a:rPr lang="en-US" dirty="0"/>
            </a:br>
            <a:r>
              <a:rPr lang="en-US" sz="3200" dirty="0"/>
              <a:t>(Florida Marine Spill Analysis System)</a:t>
            </a:r>
            <a:endParaRPr lang="en-US" sz="4000" dirty="0"/>
          </a:p>
        </p:txBody>
      </p:sp>
      <p:sp>
        <p:nvSpPr>
          <p:cNvPr id="40963" name="Rectangle 3"/>
          <p:cNvSpPr>
            <a:spLocks noGrp="1" noChangeArrowheads="1"/>
          </p:cNvSpPr>
          <p:nvPr>
            <p:ph idx="1"/>
          </p:nvPr>
        </p:nvSpPr>
        <p:spPr>
          <a:xfrm>
            <a:off x="609600" y="1371600"/>
            <a:ext cx="8305800" cy="5486400"/>
          </a:xfrm>
          <a:noFill/>
          <a:ln/>
        </p:spPr>
        <p:txBody>
          <a:bodyPr lIns="90488" tIns="44450" rIns="90488" bIns="44450">
            <a:normAutofit/>
          </a:bodyPr>
          <a:lstStyle/>
          <a:p>
            <a:r>
              <a:rPr lang="en-US" sz="2800" dirty="0"/>
              <a:t>Originally developed  with ESRI as a UNIX ARC/INFO based </a:t>
            </a:r>
            <a:r>
              <a:rPr lang="en-US" sz="2800" dirty="0" err="1"/>
              <a:t>oilspill</a:t>
            </a:r>
            <a:r>
              <a:rPr lang="en-US" sz="2800" dirty="0"/>
              <a:t> planning, response, damage assessment and long term monitoring tool. </a:t>
            </a:r>
          </a:p>
          <a:p>
            <a:r>
              <a:rPr lang="en-US" sz="2800" dirty="0"/>
              <a:t>Successfully used to support </a:t>
            </a:r>
            <a:r>
              <a:rPr lang="en-US" sz="2800" dirty="0" smtClean="0"/>
              <a:t>1993 Tampa </a:t>
            </a:r>
            <a:r>
              <a:rPr lang="en-US" sz="2800" dirty="0"/>
              <a:t>Bay </a:t>
            </a:r>
            <a:r>
              <a:rPr lang="en-US" sz="2800" dirty="0" smtClean="0"/>
              <a:t>spill</a:t>
            </a:r>
            <a:r>
              <a:rPr lang="en-US" sz="2800" dirty="0"/>
              <a:t>.</a:t>
            </a:r>
          </a:p>
          <a:p>
            <a:r>
              <a:rPr lang="en-US" sz="2800" dirty="0" smtClean="0"/>
              <a:t>Converted </a:t>
            </a:r>
            <a:r>
              <a:rPr lang="en-US" sz="2800" dirty="0"/>
              <a:t>to </a:t>
            </a:r>
            <a:r>
              <a:rPr lang="en-US" sz="2800" dirty="0" err="1"/>
              <a:t>ArcView</a:t>
            </a:r>
            <a:r>
              <a:rPr lang="en-US" sz="2800" dirty="0"/>
              <a:t> and running on Windows </a:t>
            </a:r>
            <a:r>
              <a:rPr lang="en-US" sz="2800" dirty="0" smtClean="0"/>
              <a:t>2000/XP/Vista </a:t>
            </a:r>
            <a:r>
              <a:rPr lang="en-US" sz="2800" dirty="0"/>
              <a:t>PCs and laptops</a:t>
            </a:r>
            <a:r>
              <a:rPr lang="en-US" sz="2800" dirty="0" smtClean="0"/>
              <a:t>.  </a:t>
            </a:r>
            <a:endParaRPr lang="en-US" sz="2800" dirty="0"/>
          </a:p>
          <a:p>
            <a:r>
              <a:rPr lang="en-US" sz="2800" dirty="0"/>
              <a:t>Deployed in the field at nine Bureau of Emergency Response field offices and headquarters.</a:t>
            </a:r>
          </a:p>
          <a:p>
            <a:r>
              <a:rPr lang="en-US" sz="2800" dirty="0"/>
              <a:t>Previously a regional application, but as hardware capabilities have moved forward, a single statewide version </a:t>
            </a:r>
            <a:r>
              <a:rPr lang="en-US" sz="2800" dirty="0" smtClean="0"/>
              <a:t>is now the rule,</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n-US" sz="4400" dirty="0">
                <a:solidFill>
                  <a:schemeClr val="tx2"/>
                </a:solidFill>
              </a:rPr>
              <a:t>Operational Context for the </a:t>
            </a:r>
            <a:r>
              <a:rPr lang="en-US" sz="4400" dirty="0" smtClean="0">
                <a:solidFill>
                  <a:schemeClr val="tx2"/>
                </a:solidFill>
              </a:rPr>
              <a:t>FMSAS Desktop Application</a:t>
            </a:r>
            <a:endParaRPr lang="en-US" sz="4400" dirty="0">
              <a:solidFill>
                <a:schemeClr val="tx2"/>
              </a:solidFill>
            </a:endParaRPr>
          </a:p>
        </p:txBody>
      </p:sp>
      <p:sp>
        <p:nvSpPr>
          <p:cNvPr id="43011" name="Rectangle 3"/>
          <p:cNvSpPr>
            <a:spLocks noChangeArrowheads="1"/>
          </p:cNvSpPr>
          <p:nvPr/>
        </p:nvSpPr>
        <p:spPr bwMode="auto">
          <a:xfrm>
            <a:off x="685800" y="213360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US" sz="3200" dirty="0">
                <a:solidFill>
                  <a:srgbClr val="000000"/>
                </a:solidFill>
              </a:rPr>
              <a:t>Contingency Planning</a:t>
            </a:r>
          </a:p>
          <a:p>
            <a:pPr marL="342900" indent="-342900">
              <a:spcBef>
                <a:spcPct val="20000"/>
              </a:spcBef>
              <a:buFontTx/>
              <a:buChar char="•"/>
            </a:pPr>
            <a:r>
              <a:rPr lang="en-US" sz="3200" dirty="0">
                <a:solidFill>
                  <a:srgbClr val="000000"/>
                </a:solidFill>
              </a:rPr>
              <a:t>Spill Response</a:t>
            </a:r>
          </a:p>
          <a:p>
            <a:pPr marL="342900" indent="-342900">
              <a:spcBef>
                <a:spcPct val="20000"/>
              </a:spcBef>
              <a:buFontTx/>
              <a:buChar char="•"/>
            </a:pPr>
            <a:r>
              <a:rPr lang="en-US" sz="3200" dirty="0">
                <a:solidFill>
                  <a:srgbClr val="000000"/>
                </a:solidFill>
              </a:rPr>
              <a:t>Resource Mapping and General GIS Data Management</a:t>
            </a:r>
          </a:p>
          <a:p>
            <a:pPr marL="342900" indent="-342900">
              <a:spcBef>
                <a:spcPct val="20000"/>
              </a:spcBef>
              <a:buFontTx/>
              <a:buChar char="•"/>
            </a:pPr>
            <a:r>
              <a:rPr lang="en-US" sz="3200" dirty="0">
                <a:solidFill>
                  <a:srgbClr val="000000"/>
                </a:solidFill>
              </a:rPr>
              <a:t>Natural Resource Damage Assessment</a:t>
            </a:r>
          </a:p>
          <a:p>
            <a:pPr marL="342900" indent="-342900">
              <a:spcBef>
                <a:spcPct val="20000"/>
              </a:spcBef>
              <a:buFontTx/>
              <a:buChar char="•"/>
            </a:pPr>
            <a:r>
              <a:rPr lang="en-US" sz="3200" dirty="0">
                <a:solidFill>
                  <a:srgbClr val="000000"/>
                </a:solidFill>
              </a:rPr>
              <a:t>Environmental Monitoring</a:t>
            </a:r>
          </a:p>
          <a:p>
            <a:pPr marL="342900" indent="-342900">
              <a:spcBef>
                <a:spcPct val="20000"/>
              </a:spcBef>
              <a:buFontTx/>
              <a:buChar char="•"/>
            </a:pPr>
            <a:r>
              <a:rPr lang="en-US" sz="3200" b="1" dirty="0">
                <a:solidFill>
                  <a:srgbClr val="000000"/>
                </a:solidFill>
              </a:rPr>
              <a:t>Self Contained and Easily </a:t>
            </a:r>
            <a:r>
              <a:rPr lang="en-US" sz="3200" b="1" dirty="0" smtClean="0">
                <a:solidFill>
                  <a:srgbClr val="000000"/>
                </a:solidFill>
              </a:rPr>
              <a:t>Distributable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685800" y="-152400"/>
            <a:ext cx="7772400" cy="1143000"/>
          </a:xfrm>
          <a:prstGeom prst="rect">
            <a:avLst/>
          </a:prstGeom>
          <a:noFill/>
          <a:ln w="12700">
            <a:noFill/>
            <a:miter lim="800000"/>
            <a:headEnd/>
            <a:tailEnd/>
          </a:ln>
          <a:effectLst/>
        </p:spPr>
        <p:txBody>
          <a:bodyPr lIns="90488" tIns="44450" rIns="90488" bIns="44450" anchor="ctr"/>
          <a:lstStyle/>
          <a:p>
            <a:pPr algn="ctr"/>
            <a:r>
              <a:rPr lang="en-US" sz="4400" dirty="0">
                <a:solidFill>
                  <a:schemeClr val="tx2"/>
                </a:solidFill>
              </a:rPr>
              <a:t>Elements of the FMSAS </a:t>
            </a:r>
            <a:r>
              <a:rPr lang="en-US" sz="4400" u="sng" dirty="0">
                <a:solidFill>
                  <a:schemeClr val="tx2"/>
                </a:solidFill>
              </a:rPr>
              <a:t>System</a:t>
            </a:r>
          </a:p>
        </p:txBody>
      </p:sp>
      <p:sp>
        <p:nvSpPr>
          <p:cNvPr id="91141" name="Rectangle 5"/>
          <p:cNvSpPr>
            <a:spLocks noChangeArrowheads="1"/>
          </p:cNvSpPr>
          <p:nvPr/>
        </p:nvSpPr>
        <p:spPr bwMode="auto">
          <a:xfrm>
            <a:off x="0" y="609600"/>
            <a:ext cx="9144000" cy="609600"/>
          </a:xfrm>
          <a:prstGeom prst="rect">
            <a:avLst/>
          </a:prstGeom>
          <a:noFill/>
          <a:ln w="12700">
            <a:noFill/>
            <a:miter lim="800000"/>
            <a:headEnd/>
            <a:tailEnd/>
          </a:ln>
          <a:effectLst/>
        </p:spPr>
        <p:txBody>
          <a:bodyPr lIns="90488" tIns="44450" rIns="90488" bIns="44450" anchor="ctr"/>
          <a:lstStyle/>
          <a:p>
            <a:pPr algn="ctr"/>
            <a:r>
              <a:rPr lang="en-US" sz="2800" dirty="0">
                <a:solidFill>
                  <a:schemeClr val="tx2"/>
                </a:solidFill>
              </a:rPr>
              <a:t>Deployable anywhere in the state within </a:t>
            </a:r>
            <a:r>
              <a:rPr lang="en-US" sz="2800" dirty="0" smtClean="0">
                <a:solidFill>
                  <a:schemeClr val="tx2"/>
                </a:solidFill>
              </a:rPr>
              <a:t>24 </a:t>
            </a:r>
            <a:r>
              <a:rPr lang="en-US" sz="2800" dirty="0">
                <a:solidFill>
                  <a:schemeClr val="tx2"/>
                </a:solidFill>
              </a:rPr>
              <a:t>hours</a:t>
            </a:r>
          </a:p>
        </p:txBody>
      </p:sp>
      <p:sp>
        <p:nvSpPr>
          <p:cNvPr id="91143" name="Text Box 7"/>
          <p:cNvSpPr txBox="1">
            <a:spLocks noChangeArrowheads="1"/>
          </p:cNvSpPr>
          <p:nvPr/>
        </p:nvSpPr>
        <p:spPr bwMode="auto">
          <a:xfrm>
            <a:off x="76200" y="3962400"/>
            <a:ext cx="4267200" cy="884238"/>
          </a:xfrm>
          <a:prstGeom prst="rect">
            <a:avLst/>
          </a:prstGeom>
          <a:noFill/>
          <a:ln w="12700">
            <a:noFill/>
            <a:miter lim="800000"/>
            <a:headEnd/>
            <a:tailEnd/>
          </a:ln>
          <a:effectLst/>
        </p:spPr>
        <p:txBody>
          <a:bodyPr>
            <a:spAutoFit/>
          </a:bodyPr>
          <a:lstStyle/>
          <a:p>
            <a:pPr algn="ctr"/>
            <a:r>
              <a:rPr lang="en-US">
                <a:solidFill>
                  <a:schemeClr val="tx2"/>
                </a:solidFill>
              </a:rPr>
              <a:t>Hardware, Software, and Local Area Network</a:t>
            </a:r>
            <a:r>
              <a:rPr lang="en-US" sz="2800">
                <a:solidFill>
                  <a:schemeClr val="tx2"/>
                </a:solidFill>
              </a:rPr>
              <a:t> </a:t>
            </a:r>
          </a:p>
        </p:txBody>
      </p:sp>
      <p:sp>
        <p:nvSpPr>
          <p:cNvPr id="91145" name="Text Box 9"/>
          <p:cNvSpPr txBox="1">
            <a:spLocks noChangeArrowheads="1"/>
          </p:cNvSpPr>
          <p:nvPr/>
        </p:nvSpPr>
        <p:spPr bwMode="auto">
          <a:xfrm>
            <a:off x="152400" y="6248400"/>
            <a:ext cx="2743200" cy="461665"/>
          </a:xfrm>
          <a:prstGeom prst="rect">
            <a:avLst/>
          </a:prstGeom>
          <a:noFill/>
          <a:ln w="12700">
            <a:noFill/>
            <a:miter lim="800000"/>
            <a:headEnd/>
            <a:tailEnd/>
          </a:ln>
          <a:effectLst/>
        </p:spPr>
        <p:txBody>
          <a:bodyPr wrap="square">
            <a:spAutoFit/>
          </a:bodyPr>
          <a:lstStyle/>
          <a:p>
            <a:pPr algn="ctr"/>
            <a:r>
              <a:rPr lang="en-US" dirty="0" smtClean="0">
                <a:solidFill>
                  <a:schemeClr val="tx2"/>
                </a:solidFill>
              </a:rPr>
              <a:t>PDAs/GPS/Cameras</a:t>
            </a:r>
            <a:endParaRPr lang="en-US" sz="2800" dirty="0">
              <a:solidFill>
                <a:schemeClr val="tx2"/>
              </a:solidFill>
            </a:endParaRPr>
          </a:p>
        </p:txBody>
      </p:sp>
      <p:pic>
        <p:nvPicPr>
          <p:cNvPr id="91146" name="Picture 10" descr="D:\ESRI_poster\Pictures\DSCN0401.JPG"/>
          <p:cNvPicPr>
            <a:picLocks noChangeAspect="1" noChangeArrowheads="1"/>
          </p:cNvPicPr>
          <p:nvPr/>
        </p:nvPicPr>
        <p:blipFill>
          <a:blip r:embed="rId2" cstate="print"/>
          <a:srcRect/>
          <a:stretch>
            <a:fillRect/>
          </a:stretch>
        </p:blipFill>
        <p:spPr bwMode="auto">
          <a:xfrm>
            <a:off x="304800" y="1219200"/>
            <a:ext cx="3657600" cy="2743200"/>
          </a:xfrm>
          <a:prstGeom prst="rect">
            <a:avLst/>
          </a:prstGeom>
          <a:noFill/>
        </p:spPr>
      </p:pic>
      <p:sp>
        <p:nvSpPr>
          <p:cNvPr id="91147" name="Text Box 11"/>
          <p:cNvSpPr txBox="1">
            <a:spLocks noChangeArrowheads="1"/>
          </p:cNvSpPr>
          <p:nvPr/>
        </p:nvSpPr>
        <p:spPr bwMode="auto">
          <a:xfrm>
            <a:off x="4648200" y="3962400"/>
            <a:ext cx="4267200" cy="457200"/>
          </a:xfrm>
          <a:prstGeom prst="rect">
            <a:avLst/>
          </a:prstGeom>
          <a:noFill/>
          <a:ln w="12700">
            <a:noFill/>
            <a:miter lim="800000"/>
            <a:headEnd/>
            <a:tailEnd/>
          </a:ln>
          <a:effectLst/>
        </p:spPr>
        <p:txBody>
          <a:bodyPr>
            <a:spAutoFit/>
          </a:bodyPr>
          <a:lstStyle/>
          <a:p>
            <a:pPr algn="ctr"/>
            <a:r>
              <a:rPr lang="en-US" dirty="0">
                <a:solidFill>
                  <a:schemeClr val="tx2"/>
                </a:solidFill>
              </a:rPr>
              <a:t>HP </a:t>
            </a:r>
            <a:r>
              <a:rPr lang="en-US" dirty="0" smtClean="0">
                <a:solidFill>
                  <a:schemeClr val="tx2"/>
                </a:solidFill>
              </a:rPr>
              <a:t>42” </a:t>
            </a:r>
            <a:r>
              <a:rPr lang="en-US" dirty="0">
                <a:solidFill>
                  <a:schemeClr val="tx2"/>
                </a:solidFill>
              </a:rPr>
              <a:t>Plotter (KELP)</a:t>
            </a:r>
            <a:endParaRPr lang="en-US" sz="2800" dirty="0">
              <a:solidFill>
                <a:schemeClr val="tx2"/>
              </a:solidFill>
            </a:endParaRPr>
          </a:p>
        </p:txBody>
      </p:sp>
      <p:sp>
        <p:nvSpPr>
          <p:cNvPr id="91148" name="Text Box 12"/>
          <p:cNvSpPr txBox="1">
            <a:spLocks noChangeArrowheads="1"/>
          </p:cNvSpPr>
          <p:nvPr/>
        </p:nvSpPr>
        <p:spPr bwMode="auto">
          <a:xfrm>
            <a:off x="5943600" y="6172200"/>
            <a:ext cx="3124200" cy="523220"/>
          </a:xfrm>
          <a:prstGeom prst="rect">
            <a:avLst/>
          </a:prstGeom>
          <a:noFill/>
          <a:ln w="12700">
            <a:noFill/>
            <a:miter lim="800000"/>
            <a:headEnd/>
            <a:tailEnd/>
          </a:ln>
          <a:effectLst/>
        </p:spPr>
        <p:txBody>
          <a:bodyPr>
            <a:spAutoFit/>
          </a:bodyPr>
          <a:lstStyle/>
          <a:p>
            <a:pPr algn="ctr"/>
            <a:r>
              <a:rPr lang="en-US" sz="2800" dirty="0" smtClean="0">
                <a:solidFill>
                  <a:schemeClr val="tx2"/>
                </a:solidFill>
              </a:rPr>
              <a:t>ER Trailer</a:t>
            </a:r>
            <a:endParaRPr lang="en-US" sz="2800" dirty="0">
              <a:solidFill>
                <a:schemeClr val="tx2"/>
              </a:solidFill>
            </a:endParaRPr>
          </a:p>
        </p:txBody>
      </p:sp>
      <p:sp>
        <p:nvSpPr>
          <p:cNvPr id="91151" name="Text Box 15"/>
          <p:cNvSpPr txBox="1">
            <a:spLocks noChangeArrowheads="1"/>
          </p:cNvSpPr>
          <p:nvPr/>
        </p:nvSpPr>
        <p:spPr bwMode="auto">
          <a:xfrm>
            <a:off x="2895600" y="6248400"/>
            <a:ext cx="3124200" cy="457200"/>
          </a:xfrm>
          <a:prstGeom prst="rect">
            <a:avLst/>
          </a:prstGeom>
          <a:noFill/>
          <a:ln w="12700">
            <a:noFill/>
            <a:miter lim="800000"/>
            <a:headEnd/>
            <a:tailEnd/>
          </a:ln>
          <a:effectLst/>
        </p:spPr>
        <p:txBody>
          <a:bodyPr>
            <a:spAutoFit/>
          </a:bodyPr>
          <a:lstStyle/>
          <a:p>
            <a:pPr algn="ctr"/>
            <a:r>
              <a:rPr lang="en-US" dirty="0">
                <a:solidFill>
                  <a:schemeClr val="tx2"/>
                </a:solidFill>
              </a:rPr>
              <a:t>Mobile </a:t>
            </a:r>
            <a:r>
              <a:rPr lang="en-US" dirty="0" smtClean="0">
                <a:solidFill>
                  <a:schemeClr val="tx2"/>
                </a:solidFill>
              </a:rPr>
              <a:t>Printers</a:t>
            </a:r>
            <a:endParaRPr lang="en-US" sz="2800" dirty="0">
              <a:solidFill>
                <a:schemeClr val="tx2"/>
              </a:solidFill>
            </a:endParaRPr>
          </a:p>
        </p:txBody>
      </p:sp>
      <p:pic>
        <p:nvPicPr>
          <p:cNvPr id="17" name="Picture 16" descr="RIMG0005.JPG"/>
          <p:cNvPicPr>
            <a:picLocks noChangeAspect="1"/>
          </p:cNvPicPr>
          <p:nvPr/>
        </p:nvPicPr>
        <p:blipFill>
          <a:blip r:embed="rId3" cstate="print"/>
          <a:stretch>
            <a:fillRect/>
          </a:stretch>
        </p:blipFill>
        <p:spPr>
          <a:xfrm>
            <a:off x="4953000" y="1200150"/>
            <a:ext cx="3683000" cy="2762250"/>
          </a:xfrm>
          <a:prstGeom prst="rect">
            <a:avLst/>
          </a:prstGeom>
        </p:spPr>
      </p:pic>
      <p:pic>
        <p:nvPicPr>
          <p:cNvPr id="91153" name="Picture 17" descr="G:\Groups\GIS\Oil_Spill_Programs\Pictures\RIMG0010.JPG"/>
          <p:cNvPicPr>
            <a:picLocks noChangeAspect="1" noChangeArrowheads="1"/>
          </p:cNvPicPr>
          <p:nvPr/>
        </p:nvPicPr>
        <p:blipFill>
          <a:blip r:embed="rId4" cstate="print"/>
          <a:srcRect/>
          <a:stretch>
            <a:fillRect/>
          </a:stretch>
        </p:blipFill>
        <p:spPr bwMode="auto">
          <a:xfrm>
            <a:off x="3352800" y="4572000"/>
            <a:ext cx="2209800" cy="1657350"/>
          </a:xfrm>
          <a:prstGeom prst="rect">
            <a:avLst/>
          </a:prstGeom>
          <a:noFill/>
        </p:spPr>
      </p:pic>
      <p:pic>
        <p:nvPicPr>
          <p:cNvPr id="19" name="Picture 18" descr="Ricoh_GPS_Camera.png"/>
          <p:cNvPicPr>
            <a:picLocks noChangeAspect="1"/>
          </p:cNvPicPr>
          <p:nvPr/>
        </p:nvPicPr>
        <p:blipFill>
          <a:blip r:embed="rId5" cstate="print"/>
          <a:stretch>
            <a:fillRect/>
          </a:stretch>
        </p:blipFill>
        <p:spPr>
          <a:xfrm>
            <a:off x="1524000" y="4876800"/>
            <a:ext cx="1498600" cy="1358900"/>
          </a:xfrm>
          <a:prstGeom prst="rect">
            <a:avLst/>
          </a:prstGeom>
        </p:spPr>
      </p:pic>
      <p:pic>
        <p:nvPicPr>
          <p:cNvPr id="20" name="Picture 19" descr="equipment_moving.jpg"/>
          <p:cNvPicPr>
            <a:picLocks noChangeAspect="1"/>
          </p:cNvPicPr>
          <p:nvPr/>
        </p:nvPicPr>
        <p:blipFill>
          <a:blip r:embed="rId6" cstate="print"/>
          <a:stretch>
            <a:fillRect/>
          </a:stretch>
        </p:blipFill>
        <p:spPr>
          <a:xfrm>
            <a:off x="5867400" y="4419600"/>
            <a:ext cx="1524000" cy="1143000"/>
          </a:xfrm>
          <a:prstGeom prst="rect">
            <a:avLst/>
          </a:prstGeom>
        </p:spPr>
      </p:pic>
      <p:pic>
        <p:nvPicPr>
          <p:cNvPr id="21" name="Picture 20" descr="trailer and staff.jpg"/>
          <p:cNvPicPr>
            <a:picLocks noChangeAspect="1"/>
          </p:cNvPicPr>
          <p:nvPr/>
        </p:nvPicPr>
        <p:blipFill>
          <a:blip r:embed="rId7" cstate="print"/>
          <a:stretch>
            <a:fillRect/>
          </a:stretch>
        </p:blipFill>
        <p:spPr>
          <a:xfrm>
            <a:off x="7467600" y="5257800"/>
            <a:ext cx="1371600" cy="1028700"/>
          </a:xfrm>
          <a:prstGeom prst="rect">
            <a:avLst/>
          </a:prstGeom>
        </p:spPr>
      </p:pic>
      <p:pic>
        <p:nvPicPr>
          <p:cNvPr id="16" name="Picture 15" descr="Trimble_Nomad.jpg"/>
          <p:cNvPicPr>
            <a:picLocks noChangeAspect="1"/>
          </p:cNvPicPr>
          <p:nvPr/>
        </p:nvPicPr>
        <p:blipFill>
          <a:blip r:embed="rId8" cstate="print"/>
          <a:stretch>
            <a:fillRect/>
          </a:stretch>
        </p:blipFill>
        <p:spPr>
          <a:xfrm>
            <a:off x="152400" y="4572000"/>
            <a:ext cx="1276350" cy="15938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3023</TotalTime>
  <Words>1773</Words>
  <Application>Microsoft Office PowerPoint</Application>
  <PresentationFormat>Letter Paper (8.5x11 in)</PresentationFormat>
  <Paragraphs>288</Paragraphs>
  <Slides>38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Photo Editor Photo</vt:lpstr>
      <vt:lpstr>The Florida Marine Spill Analysis System (FMSAS)  Digital Integration for Oil Spill Response and Planning </vt:lpstr>
      <vt:lpstr>Introduction</vt:lpstr>
      <vt:lpstr>Slide 3</vt:lpstr>
      <vt:lpstr>Slide 4</vt:lpstr>
      <vt:lpstr>Florida Department of Environmental Protection   Office/Bureau of Emergency Response Support</vt:lpstr>
      <vt:lpstr>Statewide Environmental Sensitivity Index Mapping</vt:lpstr>
      <vt:lpstr>FMSAS  (Florida Marine Spill Analysis System)</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Fla Marine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Knudsen_R</dc:creator>
  <cp:lastModifiedBy>Richard.Knudsen</cp:lastModifiedBy>
  <cp:revision>79</cp:revision>
  <dcterms:created xsi:type="dcterms:W3CDTF">2003-10-17T15:48:06Z</dcterms:created>
  <dcterms:modified xsi:type="dcterms:W3CDTF">2012-05-02T12:01:13Z</dcterms:modified>
</cp:coreProperties>
</file>