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5"/>
    <p:sldMasterId id="2147483892" r:id="rId6"/>
  </p:sldMasterIdLst>
  <p:notesMasterIdLst>
    <p:notesMasterId r:id="rId43"/>
  </p:notesMasterIdLst>
  <p:handoutMasterIdLst>
    <p:handoutMasterId r:id="rId44"/>
  </p:handoutMasterIdLst>
  <p:sldIdLst>
    <p:sldId id="360" r:id="rId7"/>
    <p:sldId id="328" r:id="rId8"/>
    <p:sldId id="362" r:id="rId9"/>
    <p:sldId id="363" r:id="rId10"/>
    <p:sldId id="364" r:id="rId11"/>
    <p:sldId id="365" r:id="rId12"/>
    <p:sldId id="332" r:id="rId13"/>
    <p:sldId id="340" r:id="rId14"/>
    <p:sldId id="335" r:id="rId15"/>
    <p:sldId id="333" r:id="rId16"/>
    <p:sldId id="339" r:id="rId17"/>
    <p:sldId id="345" r:id="rId18"/>
    <p:sldId id="346" r:id="rId19"/>
    <p:sldId id="344" r:id="rId20"/>
    <p:sldId id="336" r:id="rId21"/>
    <p:sldId id="337" r:id="rId22"/>
    <p:sldId id="338" r:id="rId23"/>
    <p:sldId id="366" r:id="rId24"/>
    <p:sldId id="367" r:id="rId25"/>
    <p:sldId id="368" r:id="rId26"/>
    <p:sldId id="341" r:id="rId27"/>
    <p:sldId id="342" r:id="rId28"/>
    <p:sldId id="347" r:id="rId29"/>
    <p:sldId id="348" r:id="rId30"/>
    <p:sldId id="349" r:id="rId31"/>
    <p:sldId id="350" r:id="rId32"/>
    <p:sldId id="351" r:id="rId33"/>
    <p:sldId id="356" r:id="rId34"/>
    <p:sldId id="352" r:id="rId35"/>
    <p:sldId id="353" r:id="rId36"/>
    <p:sldId id="354" r:id="rId37"/>
    <p:sldId id="355" r:id="rId38"/>
    <p:sldId id="361" r:id="rId39"/>
    <p:sldId id="329" r:id="rId40"/>
    <p:sldId id="327" r:id="rId41"/>
    <p:sldId id="358" r:id="rId42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FF0000"/>
    <a:srgbClr val="325058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5" autoAdjust="0"/>
    <p:restoredTop sz="92847" autoAdjust="0"/>
  </p:normalViewPr>
  <p:slideViewPr>
    <p:cSldViewPr>
      <p:cViewPr>
        <p:scale>
          <a:sx n="80" d="100"/>
          <a:sy n="80" d="100"/>
        </p:scale>
        <p:origin x="-79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C5A57E6-DB31-4510-8B2D-910DC294409A}" type="datetimeFigureOut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5B5A05A-C662-48DA-A05B-6C1817867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1952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8F6B7A7-9872-4799-BA3C-331857F43A59}" type="datetimeFigureOut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D233DA4-0BC5-4BF2-9E54-08DB928D9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2942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6A0A48-D3FE-46B0-9C58-E9CC817AE5C2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FD761F0-6AEE-486D-85A1-8CC4D1ADFFFC}" type="slidenum">
              <a:rPr lang="en-US" smtClean="0"/>
              <a:pPr eaLnBrk="1" hangingPunct="1"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Standardized interface that makes bringing data into the system simple </a:t>
            </a:r>
          </a:p>
          <a:p>
            <a:r>
              <a:rPr lang="en-US" smtClean="0"/>
              <a:t>Tiered system security that protects data </a:t>
            </a:r>
          </a:p>
          <a:p>
            <a:r>
              <a:rPr lang="en-US" smtClean="0"/>
              <a:t>Ability to query, filter, and search data</a:t>
            </a:r>
          </a:p>
          <a:p>
            <a:r>
              <a:rPr lang="en-US" smtClean="0"/>
              <a:t>Build customized maps using layers </a:t>
            </a:r>
          </a:p>
          <a:p>
            <a:r>
              <a:rPr lang="en-US" smtClean="0"/>
              <a:t>Distributive upload and viewing capability from anywhere with an internet connection </a:t>
            </a:r>
          </a:p>
          <a:p>
            <a:r>
              <a:rPr lang="en-US" smtClean="0"/>
              <a:t>Create and view customized sets of layers quickly in bookmarked views </a:t>
            </a:r>
          </a:p>
          <a:p>
            <a:r>
              <a:rPr lang="en-US" smtClean="0"/>
              <a:t>Tell a story through animated layers </a:t>
            </a:r>
            <a:endParaRPr lang="en-US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82E8C2A-422C-4BD2-AD83-5831C55AAFE4}" type="slidenum">
              <a:rPr lang="en-US" smtClean="0"/>
              <a:pPr eaLnBrk="1" hangingPunct="1"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7488">
              <a:defRPr/>
            </a:pPr>
            <a:fld id="{CDDCD740-9EE8-4E67-BAFD-49D1C5F82B24}" type="slidenum">
              <a:rPr lang="en-US" smtClean="0"/>
              <a:pPr defTabSz="917488">
                <a:defRPr/>
              </a:pPr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( 32300 Species, 295800 Common names, 51400 Pictures,</a:t>
            </a:r>
            <a:br>
              <a:rPr lang="en-US" b="1" dirty="0" smtClean="0"/>
            </a:br>
            <a:r>
              <a:rPr lang="en-US" b="1" dirty="0" smtClean="0"/>
              <a:t>47100 References, 1910 Collaborators, 33 million Hits/month 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33DA4-0BC5-4BF2-9E54-08DB928D9C5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Nature Conservancy and a collection of public and private partners built a network of natural heritage programs in the United States to collect and manage data about the status and distribution of species and ecosystems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33DA4-0BC5-4BF2-9E54-08DB928D9C5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Refine Report output summary and detail</a:t>
            </a:r>
            <a:r>
              <a:rPr lang="en-US" baseline="0" dirty="0" smtClean="0"/>
              <a:t> sections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- additional data tables, Breed and Source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- reduced length, provide improved</a:t>
            </a:r>
            <a:r>
              <a:rPr lang="en-US" sz="1200" baseline="0" dirty="0" smtClean="0"/>
              <a:t> summary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33DA4-0BC5-4BF2-9E54-08DB928D9C5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B8C26F-0C6B-45FD-8F9F-29201B9374F6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BWinteri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27000" dir="2700000" sx="99000" sy="99000" algn="tl" rotWithShape="0">
              <a:srgbClr val="333333">
                <a:alpha val="34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EAC3E-9A71-459B-BEE7-3DA1870D7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_no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BWinteri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27000" dir="2700000" sx="99000" sy="99000" algn="tl" rotWithShape="0">
              <a:srgbClr val="333333">
                <a:alpha val="34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324600"/>
            <a:ext cx="4800600" cy="365125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 descr="BWinteri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27000" dir="2700000" sx="99000" sy="99000" algn="tl" rotWithShape="0">
              <a:srgbClr val="333333">
                <a:alpha val="34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88620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096000"/>
            <a:ext cx="914400" cy="762000"/>
          </a:xfrm>
        </p:spPr>
        <p:txBody>
          <a:bodyPr/>
          <a:lstStyle>
            <a:lvl1pPr>
              <a:defRPr b="1">
                <a:solidFill>
                  <a:srgbClr val="841722"/>
                </a:solidFill>
                <a:latin typeface="Arial" charset="0"/>
              </a:defRPr>
            </a:lvl1pPr>
          </a:lstStyle>
          <a:p>
            <a:pPr>
              <a:defRPr/>
            </a:pPr>
            <a:fld id="{885F6FC0-F954-41FB-9A11-A96A0B7932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387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096000"/>
            <a:ext cx="914400" cy="762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841722"/>
                </a:solidFill>
                <a:latin typeface="Arial" charset="0"/>
              </a:defRPr>
            </a:lvl1pPr>
          </a:lstStyle>
          <a:p>
            <a:pPr>
              <a:defRPr/>
            </a:pPr>
            <a:fld id="{8BD3DD2C-7E20-40D2-AB2C-339CFBF42C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041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BWinteri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27000" dir="2700000" sx="99000" sy="99000" algn="tl" rotWithShape="0">
              <a:srgbClr val="333333">
                <a:alpha val="34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6D16-FEB6-421D-A2C1-2D016C5E8F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BFFB8-E662-4E19-91F3-C7D5F80BFD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84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_no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BWinteri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27000" dir="2700000" sx="99000" sy="99000" algn="tl" rotWithShape="0">
              <a:srgbClr val="333333">
                <a:alpha val="34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600" kern="12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94421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 descr="BWinteri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27000" dir="2700000" sx="99000" sy="99000" algn="tl" rotWithShape="0">
              <a:srgbClr val="333333">
                <a:alpha val="34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600" kern="12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600200"/>
            <a:ext cx="3886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553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 descr="BWinteri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27000" dir="2700000" sx="99000" sy="99000" algn="tl" rotWithShape="0">
              <a:srgbClr val="333333">
                <a:alpha val="34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 lang="en-US" sz="3600" kern="12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88620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096000"/>
            <a:ext cx="914400" cy="762000"/>
          </a:xfrm>
        </p:spPr>
        <p:txBody>
          <a:bodyPr/>
          <a:lstStyle>
            <a:lvl1pPr>
              <a:defRPr b="1">
                <a:solidFill>
                  <a:srgbClr val="841722"/>
                </a:solidFill>
                <a:latin typeface="Arial" charset="0"/>
              </a:defRPr>
            </a:lvl1pPr>
          </a:lstStyle>
          <a:p>
            <a:pPr>
              <a:defRPr/>
            </a:pPr>
            <a:fld id="{DF92BA0F-2CCC-4BB5-A043-CA4732258A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877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Confidential NRDA work product (not for distribution)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E4959-33C3-4BDA-9F22-331BE61A8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 descr="pebbles.banner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112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7" r:id="rId4"/>
    <p:sldLayoutId id="2147483898" r:id="rId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9C30E0-8D0D-43E6-B13C-D98B5A5130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7B93D2-CEF5-484F-8AF6-A86EAC7289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pebbles.banner1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112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9659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gomex.erma.noaa.gov/erma.html" TargetMode="External"/><Relationship Id="rId7" Type="http://schemas.openxmlformats.org/officeDocument/2006/relationships/hyperlink" Target="mailto:Allison.bailey@noaa.gov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ichele.jacobi@noaa.gov" TargetMode="External"/><Relationship Id="rId5" Type="http://schemas.openxmlformats.org/officeDocument/2006/relationships/hyperlink" Target="mailto:Amy.merten@noaa.gov" TargetMode="External"/><Relationship Id="rId4" Type="http://schemas.openxmlformats.org/officeDocument/2006/relationships/hyperlink" Target="mailto:George.Graettinger@noaa.gov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14800" y="1600200"/>
            <a:ext cx="4953000" cy="2209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n-US" sz="2800" b="1" dirty="0" smtClean="0">
                <a:cs typeface="Arial" charset="0"/>
              </a:rPr>
              <a:t>NOAA Environmental Sensitivity Index (ESI) Data, Query, and Tools in ERMA®</a:t>
            </a:r>
            <a:br>
              <a:rPr lang="en-US" sz="2800" b="1" dirty="0" smtClean="0">
                <a:cs typeface="Arial" charset="0"/>
              </a:rPr>
            </a:br>
            <a:r>
              <a:rPr lang="en-US" sz="2400" b="1" dirty="0" smtClean="0">
                <a:cs typeface="Arial" charset="0"/>
              </a:rPr>
              <a:t>(Environmental Response Management Application)</a:t>
            </a:r>
          </a:p>
        </p:txBody>
      </p:sp>
      <p:sp>
        <p:nvSpPr>
          <p:cNvPr id="5125" name="Content Placeholder 8"/>
          <p:cNvSpPr>
            <a:spLocks noGrp="1"/>
          </p:cNvSpPr>
          <p:nvPr>
            <p:ph sz="half" idx="4294967295"/>
          </p:nvPr>
        </p:nvSpPr>
        <p:spPr bwMode="auto">
          <a:xfrm>
            <a:off x="5029200" y="4038600"/>
            <a:ext cx="4038600" cy="2057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r">
              <a:spcBef>
                <a:spcPts val="0"/>
              </a:spcBef>
              <a:buFont typeface="Arial" charset="0"/>
              <a:buNone/>
            </a:pPr>
            <a:r>
              <a:rPr lang="en-US" sz="2000" b="1" i="1" dirty="0" smtClean="0"/>
              <a:t>George Graettinger</a:t>
            </a:r>
          </a:p>
          <a:p>
            <a:pPr marL="0" indent="0" algn="r">
              <a:spcBef>
                <a:spcPts val="0"/>
              </a:spcBef>
              <a:buFont typeface="Arial" charset="0"/>
              <a:buNone/>
            </a:pPr>
            <a:r>
              <a:rPr lang="en-US" sz="2000" b="1" i="1" dirty="0"/>
              <a:t>&amp;</a:t>
            </a:r>
            <a:r>
              <a:rPr lang="en-US" sz="2000" b="1" i="1" dirty="0" smtClean="0"/>
              <a:t> Amy Merten</a:t>
            </a:r>
          </a:p>
          <a:p>
            <a:pPr marL="0" indent="0" algn="r">
              <a:spcBef>
                <a:spcPts val="0"/>
              </a:spcBef>
              <a:buFont typeface="Arial" charset="0"/>
              <a:buNone/>
            </a:pPr>
            <a:r>
              <a:rPr lang="en-US" sz="2000" dirty="0" smtClean="0"/>
              <a:t>NOAA/OR&amp;R Spatial Data Branch</a:t>
            </a:r>
          </a:p>
          <a:p>
            <a:pPr marL="0" indent="0" algn="r">
              <a:spcBef>
                <a:spcPts val="0"/>
              </a:spcBef>
              <a:buFont typeface="Arial" charset="0"/>
              <a:buNone/>
            </a:pPr>
            <a:endParaRPr lang="en-US" sz="1000" dirty="0" smtClean="0"/>
          </a:p>
          <a:p>
            <a:pPr marL="0" indent="0" algn="r">
              <a:spcBef>
                <a:spcPts val="0"/>
              </a:spcBef>
              <a:buFont typeface="Arial" charset="0"/>
              <a:buNone/>
            </a:pPr>
            <a:r>
              <a:rPr lang="en-US" sz="2000" dirty="0" smtClean="0"/>
              <a:t>ESI Workshop</a:t>
            </a:r>
          </a:p>
          <a:p>
            <a:pPr marL="0" indent="0" algn="r">
              <a:spcBef>
                <a:spcPts val="0"/>
              </a:spcBef>
              <a:buFont typeface="Arial" charset="0"/>
              <a:buNone/>
            </a:pPr>
            <a:r>
              <a:rPr lang="en-US" sz="2000" dirty="0" smtClean="0"/>
              <a:t>Mobile, AL</a:t>
            </a:r>
          </a:p>
          <a:p>
            <a:pPr marL="0" indent="0" algn="r">
              <a:spcBef>
                <a:spcPts val="0"/>
              </a:spcBef>
              <a:buFont typeface="Arial" charset="0"/>
              <a:buNone/>
            </a:pPr>
            <a:r>
              <a:rPr lang="en-US" sz="2000" dirty="0" smtClean="0"/>
              <a:t>May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–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, 2012</a:t>
            </a:r>
          </a:p>
        </p:txBody>
      </p:sp>
      <p:pic>
        <p:nvPicPr>
          <p:cNvPr id="5124" name="Picture 15" descr="NOAA colored meatbal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96000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" t="9634" r="11649" b="26895"/>
          <a:stretch/>
        </p:blipFill>
        <p:spPr bwMode="auto">
          <a:xfrm>
            <a:off x="304800" y="2057400"/>
            <a:ext cx="4535384" cy="34881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7393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data and ERMA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ERMA uses a dedicated Postgres database and tool set, the ESI API</a:t>
            </a:r>
          </a:p>
          <a:p>
            <a:r>
              <a:rPr lang="en-US" dirty="0" smtClean="0"/>
              <a:t>ESI API is used to feed ESI data query to all of the Regional ERMA sites</a:t>
            </a:r>
          </a:p>
          <a:p>
            <a:r>
              <a:rPr lang="en-US" dirty="0" smtClean="0"/>
              <a:t>ESI API allows for querying of ESI relate environment (biology, shoreline, econ.)</a:t>
            </a:r>
          </a:p>
          <a:p>
            <a:r>
              <a:rPr lang="en-US" dirty="0" smtClean="0"/>
              <a:t>ESI data do not need to be drawn to be queried in ERMA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45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Data In ERMA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available ESI Atlas layers </a:t>
            </a:r>
            <a:r>
              <a:rPr lang="en-US" dirty="0" smtClean="0"/>
              <a:t>are available </a:t>
            </a:r>
            <a:r>
              <a:rPr lang="en-US" dirty="0"/>
              <a:t>in each Regional </a:t>
            </a:r>
            <a:r>
              <a:rPr lang="en-US" dirty="0" smtClean="0"/>
              <a:t>ERMA site</a:t>
            </a:r>
          </a:p>
          <a:p>
            <a:r>
              <a:rPr lang="en-US" dirty="0" smtClean="0"/>
              <a:t>Each ESI Atlas metadata catalog available through ERMA</a:t>
            </a:r>
            <a:endParaRPr lang="en-US" dirty="0"/>
          </a:p>
          <a:p>
            <a:r>
              <a:rPr lang="en-US" dirty="0" smtClean="0"/>
              <a:t>ESI Atlas Index layers contains link to full ESI PDF map (front and back)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52865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Data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199"/>
            <a:ext cx="7924800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38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ERMA ESI Data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199"/>
            <a:ext cx="7924800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00800" y="3429000"/>
            <a:ext cx="1981200" cy="1524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20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Natural Resources, Habitats, &amp; Managed Areas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1"/>
            <a:ext cx="7924800" cy="476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00800" y="3429000"/>
            <a:ext cx="2286000" cy="12954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96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ESI GIS Data Layers:  </a:t>
            </a:r>
            <a:r>
              <a:rPr lang="en-US" dirty="0" smtClean="0"/>
              <a:t>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95319"/>
            <a:ext cx="7924800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03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GIS Data Layers:  Legend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88325"/>
            <a:ext cx="7924800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91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PDF as Basemap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88325"/>
            <a:ext cx="7924800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01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GRP and ESI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1593258"/>
            <a:ext cx="7924801" cy="48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01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GRP and ESI Data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899" y="1600200"/>
            <a:ext cx="790653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01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76600"/>
            <a:ext cx="5486400" cy="323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ERMA?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447800"/>
            <a:ext cx="7924800" cy="16002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ERMA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an online mapping tool for visualizing environmental information relevant to oil spills, climate change, and natural disasters. </a:t>
            </a:r>
          </a:p>
        </p:txBody>
      </p:sp>
    </p:spTree>
    <p:extLst>
      <p:ext uri="{BB962C8B-B14F-4D97-AF65-F5344CB8AC3E}">
        <p14:creationId xmlns:p14="http://schemas.microsoft.com/office/powerpoint/2010/main" xmlns="" val="29307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GRP and ESI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~1\GEORGE~1.GRA\LOCALS~1\Temp\SNAGHTML4578a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199"/>
            <a:ext cx="7933429" cy="4816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01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ERMA Query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1" y="1600201"/>
            <a:ext cx="7924799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819400"/>
            <a:ext cx="2819400" cy="2057400"/>
          </a:xfrm>
          <a:prstGeom prst="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Select Query Tool Tab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ERMA query tools for NOAA ESI, USFWS IPaC, and free-form queries</a:t>
            </a:r>
          </a:p>
        </p:txBody>
      </p:sp>
    </p:spTree>
    <p:extLst>
      <p:ext uri="{BB962C8B-B14F-4D97-AF65-F5344CB8AC3E}">
        <p14:creationId xmlns:p14="http://schemas.microsoft.com/office/powerpoint/2010/main" xmlns="" val="31000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ERMA Query:  Polygon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1" y="1600201"/>
            <a:ext cx="7924799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819400"/>
            <a:ext cx="2819400" cy="1524000"/>
          </a:xfrm>
          <a:prstGeom prst="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Create Polygon for Area of Interest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Double-click to complete</a:t>
            </a:r>
          </a:p>
        </p:txBody>
      </p:sp>
    </p:spTree>
    <p:extLst>
      <p:ext uri="{BB962C8B-B14F-4D97-AF65-F5344CB8AC3E}">
        <p14:creationId xmlns:p14="http://schemas.microsoft.com/office/powerpoint/2010/main" xmlns="" val="4672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ERMA Query:  Polygon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1" y="1600200"/>
            <a:ext cx="7924799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819400"/>
            <a:ext cx="2819400" cy="1524000"/>
          </a:xfrm>
          <a:prstGeom prst="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Polygon for Area of Interest will identify all available ESI data in area</a:t>
            </a:r>
          </a:p>
        </p:txBody>
      </p:sp>
    </p:spTree>
    <p:extLst>
      <p:ext uri="{BB962C8B-B14F-4D97-AF65-F5344CB8AC3E}">
        <p14:creationId xmlns:p14="http://schemas.microsoft.com/office/powerpoint/2010/main" xmlns="" val="15360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Data Selection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1"/>
            <a:ext cx="7924800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819400"/>
            <a:ext cx="2819400" cy="1524000"/>
          </a:xfrm>
          <a:prstGeom prst="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Only intersected data will be available for selection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29255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ESI Data Selection Query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199"/>
            <a:ext cx="7924800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819400"/>
            <a:ext cx="2819400" cy="1828800"/>
          </a:xfrm>
          <a:prstGeom prst="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Select habitats and species of interest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Specify date range for query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Percent intersection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21619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ESI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199"/>
            <a:ext cx="7924800" cy="4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76600"/>
            <a:ext cx="3793929" cy="262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819400"/>
            <a:ext cx="2819400" cy="1163035"/>
          </a:xfrm>
          <a:prstGeom prst="rect">
            <a:avLst/>
          </a:prstGeom>
          <a:solidFill>
            <a:schemeClr val="bg1">
              <a:alpha val="60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Run your query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Patience may be required!</a:t>
            </a:r>
          </a:p>
        </p:txBody>
      </p:sp>
    </p:spTree>
    <p:extLst>
      <p:ext uri="{BB962C8B-B14F-4D97-AF65-F5344CB8AC3E}">
        <p14:creationId xmlns:p14="http://schemas.microsoft.com/office/powerpoint/2010/main" xmlns="" val="4059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ERMA ESI Resources at Risk Report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028514" cy="487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2200" y="2819400"/>
            <a:ext cx="2819400" cy="3048000"/>
          </a:xfrm>
          <a:prstGeom prst="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Selected habitat &amp; species summary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Shoreline classification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Detailed information on species life histories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PDF, excel file output</a:t>
            </a:r>
          </a:p>
          <a:p>
            <a:endParaRPr lang="en-US" sz="2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6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ERMA ESI Resources at Risk Report: 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6400800" cy="525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2200" y="2819400"/>
            <a:ext cx="2819400" cy="3352800"/>
          </a:xfrm>
          <a:prstGeom prst="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Intersected habitat </a:t>
            </a:r>
            <a:r>
              <a:rPr lang="en-US" sz="2000" dirty="0">
                <a:latin typeface="Arial" charset="0"/>
                <a:cs typeface="Arial" charset="0"/>
              </a:rPr>
              <a:t>&amp; </a:t>
            </a:r>
            <a:r>
              <a:rPr lang="en-US" sz="2000" dirty="0" smtClean="0">
                <a:latin typeface="Arial" charset="0"/>
                <a:cs typeface="Arial" charset="0"/>
              </a:rPr>
              <a:t>species </a:t>
            </a:r>
            <a:r>
              <a:rPr lang="en-US" sz="2000" dirty="0">
                <a:latin typeface="Arial" charset="0"/>
                <a:cs typeface="Arial" charset="0"/>
              </a:rPr>
              <a:t>summary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Threatened or Endangered species status flagged in Red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Shoreline classification in total miles/type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PDF output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08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ERMA ESI Resources at Risk </a:t>
            </a:r>
            <a:r>
              <a:rPr lang="en-US" sz="2800" dirty="0" smtClean="0"/>
              <a:t>Report:  Detail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1" y="1597283"/>
            <a:ext cx="6576050" cy="457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2200" y="2819400"/>
            <a:ext cx="2819400" cy="2438400"/>
          </a:xfrm>
          <a:prstGeom prst="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Percent area of selected </a:t>
            </a:r>
            <a:r>
              <a:rPr lang="en-US" sz="2000" dirty="0">
                <a:latin typeface="Arial" charset="0"/>
                <a:cs typeface="Arial" charset="0"/>
              </a:rPr>
              <a:t>h</a:t>
            </a:r>
            <a:r>
              <a:rPr lang="en-US" sz="2000" dirty="0" smtClean="0">
                <a:latin typeface="Arial" charset="0"/>
                <a:cs typeface="Arial" charset="0"/>
              </a:rPr>
              <a:t>abitat &amp; species 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Detailed information on source data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PDF, excel file output</a:t>
            </a:r>
          </a:p>
          <a:p>
            <a:endParaRPr lang="en-US" sz="2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9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457200" y="685800"/>
            <a:ext cx="8229600" cy="6096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smtClean="0"/>
              <a:t>What is ERMA?</a:t>
            </a:r>
            <a:endParaRPr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1295400"/>
            <a:ext cx="79248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Web-based</a:t>
            </a:r>
            <a:r>
              <a:rPr lang="en-US" sz="3000" dirty="0" smtClean="0"/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mapping</a:t>
            </a:r>
            <a:r>
              <a:rPr lang="en-US" sz="3000" dirty="0" smtClean="0"/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tool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Provides centralized access to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information 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Increases communication,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coordination, and efficiency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Prepare</a:t>
            </a:r>
            <a:r>
              <a:rPr lang="en-US" sz="3000" dirty="0" smtClean="0"/>
              <a:t>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for, respond</a:t>
            </a:r>
            <a:r>
              <a:rPr lang="en-US" sz="3000" dirty="0" smtClean="0"/>
              <a:t>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to, </a:t>
            </a:r>
          </a:p>
          <a:p>
            <a:pPr>
              <a:buFont typeface="Arial" charset="0"/>
              <a:buNone/>
              <a:defRPr/>
            </a:pPr>
            <a:r>
              <a:rPr lang="en-US" sz="3000" dirty="0" smtClean="0"/>
              <a:t>	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assess impacts from hazardous incidents or conditions</a:t>
            </a:r>
          </a:p>
        </p:txBody>
      </p:sp>
      <p:pic>
        <p:nvPicPr>
          <p:cNvPr id="717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0488" y="1371600"/>
            <a:ext cx="3692525" cy="30480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39700" dist="165100" dir="36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5410200"/>
            <a:ext cx="792480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Analyze</a:t>
            </a:r>
            <a:r>
              <a:rPr lang="en-US" sz="3000" dirty="0" smtClean="0"/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sz="3000" dirty="0" smtClean="0"/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visualize</a:t>
            </a:r>
            <a:r>
              <a:rPr lang="en-US" sz="3000" dirty="0" smtClean="0"/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nvironmental</a:t>
            </a:r>
            <a:r>
              <a:rPr lang="en-US" sz="3000" dirty="0" smtClean="0"/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</a:t>
            </a:r>
            <a:r>
              <a:rPr lang="en-US" sz="3000" dirty="0" smtClean="0"/>
              <a:t> </a:t>
            </a:r>
          </a:p>
          <a:p>
            <a:pPr>
              <a:buFont typeface="Arial" charset="0"/>
              <a:buNone/>
              <a:defRPr/>
            </a:pPr>
            <a:r>
              <a:rPr lang="en-US" sz="3000" dirty="0" smtClean="0"/>
              <a:t>	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relevant</a:t>
            </a:r>
            <a:r>
              <a:rPr lang="en-US" sz="3000" dirty="0" smtClean="0"/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en-US" sz="3000" dirty="0" smtClean="0"/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</a:t>
            </a:r>
            <a:r>
              <a:rPr lang="en-US" sz="3000" dirty="0" smtClean="0"/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hazards</a:t>
            </a:r>
            <a:r>
              <a:rPr lang="en-US" sz="30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ERMA ESI Resources at Risk Report:  </a:t>
            </a:r>
            <a:r>
              <a:rPr lang="en-US" sz="2800" dirty="0" smtClean="0"/>
              <a:t>Connections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657185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2200" y="2819400"/>
            <a:ext cx="2819400" cy="2209800"/>
          </a:xfrm>
          <a:prstGeom prst="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cs typeface="Arial" charset="0"/>
              </a:rPr>
              <a:t>Scientific names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Detailed information on species life histories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External resource links</a:t>
            </a:r>
          </a:p>
          <a:p>
            <a:endParaRPr lang="en-US" sz="2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6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History Information:  </a:t>
            </a:r>
            <a:r>
              <a:rPr lang="en-US" dirty="0" err="1" smtClean="0"/>
              <a:t>FishBase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04656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45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History Information:  </a:t>
            </a:r>
            <a:r>
              <a:rPr lang="en-US" dirty="0" err="1" smtClean="0"/>
              <a:t>NatureServe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0465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1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ERMA ESI: 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ERMA ESI data and tools provide simple access and use of ESI data for Response and NRDA support</a:t>
            </a:r>
          </a:p>
          <a:p>
            <a:r>
              <a:rPr lang="en-US" dirty="0" smtClean="0"/>
              <a:t>ESI API provides functionality to quickly generate Resources at Risk summaries for specific areas of interest</a:t>
            </a:r>
          </a:p>
          <a:p>
            <a:r>
              <a:rPr lang="en-US" dirty="0" smtClean="0"/>
              <a:t>ERMA integrates ESI data and tools providing an improved COP for real-time decision making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Incorporate outcome of Workshop</a:t>
            </a:r>
          </a:p>
          <a:p>
            <a:r>
              <a:rPr lang="en-US" dirty="0" smtClean="0"/>
              <a:t>Expand use of data </a:t>
            </a:r>
            <a:r>
              <a:rPr lang="en-US" dirty="0"/>
              <a:t>s</a:t>
            </a:r>
            <a:r>
              <a:rPr lang="en-US" dirty="0" smtClean="0"/>
              <a:t>ervices for ESI in ERMA</a:t>
            </a:r>
          </a:p>
          <a:p>
            <a:r>
              <a:rPr lang="en-US" dirty="0" smtClean="0"/>
              <a:t>Continue coordination with ESI Manager and SPO on development issues</a:t>
            </a:r>
          </a:p>
          <a:p>
            <a:r>
              <a:rPr lang="en-US" dirty="0" smtClean="0"/>
              <a:t>One-click geographic species/habitat listing</a:t>
            </a:r>
          </a:p>
          <a:p>
            <a:r>
              <a:rPr lang="en-US" dirty="0" smtClean="0"/>
              <a:t>Refine Report output:  summary &amp; detail</a:t>
            </a:r>
          </a:p>
          <a:p>
            <a:r>
              <a:rPr lang="en-US" dirty="0"/>
              <a:t>Add </a:t>
            </a:r>
            <a:r>
              <a:rPr lang="en-US" dirty="0" smtClean="0"/>
              <a:t>map thumbnail </a:t>
            </a:r>
            <a:r>
              <a:rPr lang="en-US" dirty="0"/>
              <a:t>to report output</a:t>
            </a:r>
          </a:p>
          <a:p>
            <a:r>
              <a:rPr lang="en-US" dirty="0" smtClean="0"/>
              <a:t>Expand PDF link support in Report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02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457200" y="838200"/>
            <a:ext cx="8229600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Questions?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 bwMode="auto">
          <a:xfrm>
            <a:off x="762000" y="1600200"/>
            <a:ext cx="8077200" cy="457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400" dirty="0" smtClean="0"/>
              <a:t>Please visit the ERMA Public Gulf of Mexico site</a:t>
            </a:r>
          </a:p>
          <a:p>
            <a:pPr marL="0" indent="0">
              <a:buNone/>
            </a:pPr>
            <a:r>
              <a:rPr lang="en-US" sz="2400" dirty="0" smtClean="0">
                <a:hlinkClick r:id="rId3"/>
              </a:rPr>
              <a:t>http://gomex.erma.noaa.gov/erma.html</a:t>
            </a:r>
            <a:endParaRPr lang="en-US" sz="2400" dirty="0" smtClean="0"/>
          </a:p>
          <a:p>
            <a:pPr marL="0" indent="0">
              <a:buNone/>
            </a:pPr>
            <a:endParaRPr lang="en-US" sz="700" dirty="0" smtClean="0"/>
          </a:p>
          <a:p>
            <a:pPr marL="0" indent="0">
              <a:buNone/>
            </a:pPr>
            <a:r>
              <a:rPr lang="en-US" sz="2400" dirty="0" smtClean="0"/>
              <a:t>NOAA – Office of Response &amp; Restoration – Spatial </a:t>
            </a:r>
            <a:r>
              <a:rPr lang="en-US" sz="2400" dirty="0"/>
              <a:t>Data </a:t>
            </a:r>
            <a:r>
              <a:rPr lang="en-US" sz="2400" dirty="0" smtClean="0"/>
              <a:t>Branch</a:t>
            </a:r>
          </a:p>
          <a:p>
            <a:r>
              <a:rPr lang="en-US" sz="2400" dirty="0" smtClean="0"/>
              <a:t>George Graettinger </a:t>
            </a:r>
          </a:p>
          <a:p>
            <a:pPr lvl="1"/>
            <a:r>
              <a:rPr lang="en-US" sz="2000" dirty="0" smtClean="0">
                <a:hlinkClick r:id="rId4"/>
              </a:rPr>
              <a:t>George.Graettinger@noaa.gov</a:t>
            </a:r>
            <a:endParaRPr lang="en-US" sz="2000" dirty="0" smtClean="0"/>
          </a:p>
          <a:p>
            <a:r>
              <a:rPr lang="en-US" sz="2400" dirty="0" smtClean="0"/>
              <a:t>Amy Merten</a:t>
            </a:r>
          </a:p>
          <a:p>
            <a:pPr lvl="1"/>
            <a:r>
              <a:rPr lang="en-US" sz="2000" dirty="0" smtClean="0">
                <a:hlinkClick r:id="rId5"/>
              </a:rPr>
              <a:t>Amy.merten@noaa.gov</a:t>
            </a:r>
            <a:endParaRPr lang="en-US" sz="2000" dirty="0" smtClean="0"/>
          </a:p>
          <a:p>
            <a:r>
              <a:rPr lang="en-US" sz="2400" dirty="0" smtClean="0"/>
              <a:t>Michele Jacobi</a:t>
            </a:r>
          </a:p>
          <a:p>
            <a:pPr lvl="1"/>
            <a:r>
              <a:rPr lang="en-US" sz="2000" dirty="0" smtClean="0">
                <a:hlinkClick r:id="rId6"/>
              </a:rPr>
              <a:t>Michele.jacobi@noaa.gov</a:t>
            </a:r>
            <a:endParaRPr lang="en-US" sz="2000" dirty="0" smtClean="0"/>
          </a:p>
          <a:p>
            <a:r>
              <a:rPr lang="en-US" sz="2400" dirty="0" smtClean="0"/>
              <a:t>Allison Bailey</a:t>
            </a:r>
          </a:p>
          <a:p>
            <a:pPr lvl="1"/>
            <a:r>
              <a:rPr lang="en-US" sz="2000" dirty="0" smtClean="0">
                <a:hlinkClick r:id="rId7"/>
              </a:rPr>
              <a:t>Allison.bailey@noaa.gov</a:t>
            </a:r>
            <a:endParaRPr lang="en-US" sz="2000" dirty="0" smtClean="0"/>
          </a:p>
          <a:p>
            <a:pPr lvl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Acknowledgments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924800" cy="4724400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cs typeface="Arial" charset="0"/>
              </a:rPr>
              <a:t>NOAA: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Michele Jacobi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George Graettinger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Amy Merten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Mark Miller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Ben Shorr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Kari Sheets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Kim Jenkins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Genwest Systems: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Jill Bodnar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Heather Lilly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JB Huyett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Zach Winters-Staszak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Hayley Pickus</a:t>
            </a:r>
            <a:endParaRPr lang="en-US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2228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102225" y="1295400"/>
            <a:ext cx="4041775" cy="4724400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>
                <a:latin typeface="Arial" charset="0"/>
                <a:cs typeface="Arial" charset="0"/>
              </a:rPr>
              <a:t>I.M. Systems Group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Matt Dorsey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Laura Johnson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Jay Coady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Development Team: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University of New Hampshire:</a:t>
            </a:r>
          </a:p>
          <a:p>
            <a:pPr lvl="2"/>
            <a:r>
              <a:rPr lang="en-US" sz="1800" dirty="0" smtClean="0">
                <a:latin typeface="Arial" charset="0"/>
                <a:cs typeface="Arial" charset="0"/>
              </a:rPr>
              <a:t>Phillip Collins</a:t>
            </a:r>
          </a:p>
          <a:p>
            <a:pPr lvl="2"/>
            <a:r>
              <a:rPr lang="en-US" sz="1800" dirty="0" smtClean="0">
                <a:latin typeface="Arial" charset="0"/>
                <a:cs typeface="Arial" charset="0"/>
              </a:rPr>
              <a:t>Robert St. Lawrence</a:t>
            </a:r>
          </a:p>
          <a:p>
            <a:pPr lvl="2"/>
            <a:r>
              <a:rPr lang="en-US" sz="1800" dirty="0" smtClean="0">
                <a:latin typeface="Arial" charset="0"/>
                <a:cs typeface="Arial" charset="0"/>
              </a:rPr>
              <a:t>Kurt Schwehr</a:t>
            </a:r>
            <a:endParaRPr lang="en-US" dirty="0" smtClean="0">
              <a:latin typeface="Arial" charset="0"/>
              <a:cs typeface="Arial" charset="0"/>
            </a:endParaRP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Allison Bailey, SoundGIS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Aaron Racicot, Z-Pulley</a:t>
            </a:r>
          </a:p>
          <a:p>
            <a:pPr lvl="1"/>
            <a:r>
              <a:rPr lang="en-US" sz="1800" dirty="0" smtClean="0">
                <a:latin typeface="Arial" charset="0"/>
                <a:cs typeface="Arial" charset="0"/>
              </a:rPr>
              <a:t>Chander Ganesan, </a:t>
            </a:r>
            <a:r>
              <a:rPr lang="en-US" sz="1800" dirty="0" smtClean="0">
                <a:latin typeface="Arial" charset="0"/>
                <a:cs typeface="Arial" charset="0"/>
              </a:rPr>
              <a:t>OTG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1295400" y="6027738"/>
            <a:ext cx="6781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Funding Sources: </a:t>
            </a:r>
            <a:r>
              <a:rPr lang="en-US" sz="1600"/>
              <a:t>Coastal Response Research Center, US EPA Region II, U.S. Coast Guard, NOAA’s Office of Response and Restoration and Coastal Storms Program</a:t>
            </a:r>
          </a:p>
        </p:txBody>
      </p:sp>
    </p:spTree>
    <p:extLst>
      <p:ext uri="{BB962C8B-B14F-4D97-AF65-F5344CB8AC3E}">
        <p14:creationId xmlns:p14="http://schemas.microsoft.com/office/powerpoint/2010/main" xmlns="" val="26780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port 513.jpg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810000"/>
            <a:ext cx="4339472" cy="28952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 bwMode="auto">
          <a:xfrm>
            <a:off x="0" y="685800"/>
            <a:ext cx="9144000" cy="6858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dirty="0"/>
              <a:t>Key ERMA Functionality </a:t>
            </a:r>
          </a:p>
        </p:txBody>
      </p:sp>
      <p:sp>
        <p:nvSpPr>
          <p:cNvPr id="9220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47800"/>
            <a:ext cx="8229600" cy="48006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Access ERMA via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any Web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browser. No special software needed.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Tiered system security that protects data.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Standardized user interface; simplifying data uploading.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Build customized maps </a:t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using layers.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Create and view customized </a:t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sets of layers quickly with </a:t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bookmarked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views.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sharing/download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6248400"/>
            <a:ext cx="762000" cy="3810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23051CE-C790-4933-ADA7-12C7A0A5044C}" type="slidenum">
              <a:rPr lang="en-US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/>
              <a:t>Standard ERMA Data Sets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457205" y="1387828"/>
            <a:ext cx="8686795" cy="5089172"/>
          </a:xfrm>
          <a:prstGeom prst="rect">
            <a:avLst/>
          </a:prstGeom>
        </p:spPr>
        <p:txBody>
          <a:bodyPr numCol="2"/>
          <a:lstStyle/>
          <a:p>
            <a:pPr marL="342900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Base Mapping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Google aerial, terrain, roads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Nautical charts</a:t>
            </a:r>
          </a:p>
          <a:p>
            <a:pPr marL="342900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Incident Information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Trajectories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Real time resource tracking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Shoreline oiling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Sampling data </a:t>
            </a:r>
          </a:p>
          <a:p>
            <a:pPr marL="342900" lvl="1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Weather &amp; Buoys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Hurricane/Storms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Remote-sensing imagery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Local habitat and species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Seafood safety</a:t>
            </a:r>
          </a:p>
          <a:p>
            <a:pPr marL="342900" lvl="1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Resources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>
                <a:latin typeface="+mn-lt"/>
                <a:cs typeface="+mn-cs"/>
              </a:rPr>
              <a:t>at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>
                <a:latin typeface="+mn-lt"/>
                <a:cs typeface="+mn-cs"/>
              </a:rPr>
              <a:t>Risk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NOAA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ESI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data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layers</a:t>
            </a:r>
          </a:p>
          <a:p>
            <a:pPr marL="342900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Documents &amp; Photo Links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ESI and GRP .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pdfs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Attached to layers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Field photos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How ERMA Can Help You</a:t>
            </a:r>
            <a:endParaRPr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457205" y="1387828"/>
            <a:ext cx="8686795" cy="5089172"/>
          </a:xfrm>
          <a:prstGeom prst="rect">
            <a:avLst/>
          </a:prstGeom>
        </p:spPr>
        <p:txBody>
          <a:bodyPr numCol="2"/>
          <a:lstStyle/>
          <a:p>
            <a:pPr marL="342900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Operations Section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Incident Location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Vessel Locations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Dispersant Zones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In-Situ Burns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Divisions &amp; Segments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Booming Strategies</a:t>
            </a:r>
          </a:p>
          <a:p>
            <a:pPr marL="342900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Environmental Unit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Threatened &amp; Endangered Species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SCAT Data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Sensitive Sites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Wildlife Observations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Overflight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Observations </a:t>
            </a:r>
          </a:p>
          <a:p>
            <a:pPr marL="342900" lvl="1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Situation Unit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Mirror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SitStat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Board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Trajectories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Weather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Current Operations</a:t>
            </a:r>
          </a:p>
          <a:p>
            <a:pPr marL="342900" lvl="1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Unified Command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Up-To-Date Picture of All Operations</a:t>
            </a:r>
          </a:p>
          <a:p>
            <a:pPr marL="342900" lvl="1" indent="-342900" eaLnBrk="0" hangingPunct="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JIC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Up-To-Date Picture of All Operations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Potential to show publically released data</a:t>
            </a:r>
          </a:p>
          <a:p>
            <a:pPr marL="800100" lvl="2" indent="-342900" eaLnBrk="0" hangingPunct="0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Shoreline assessment for SCAT and cleanup activities</a:t>
            </a:r>
          </a:p>
          <a:p>
            <a:r>
              <a:rPr lang="en-US" dirty="0" smtClean="0"/>
              <a:t>Sensitive area identification</a:t>
            </a:r>
          </a:p>
          <a:p>
            <a:r>
              <a:rPr lang="en-US" dirty="0" smtClean="0"/>
              <a:t>Threatened and Endangered species  identification and status</a:t>
            </a:r>
          </a:p>
          <a:p>
            <a:r>
              <a:rPr lang="en-US" dirty="0" smtClean="0"/>
              <a:t>Resources at Risk reporting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0425" y="685800"/>
            <a:ext cx="8458200" cy="914400"/>
          </a:xfrm>
        </p:spPr>
        <p:txBody>
          <a:bodyPr/>
          <a:lstStyle/>
          <a:p>
            <a:r>
              <a:rPr lang="en-US" sz="3200" cap="none" dirty="0" smtClean="0">
                <a:solidFill>
                  <a:schemeClr val="tx1"/>
                </a:solidFill>
              </a:rPr>
              <a:t>ERMA uses ESI Data to Support Response &amp; NRDA</a:t>
            </a:r>
            <a:endParaRPr lang="en-US" sz="3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ERMA Functional Access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Internet based access</a:t>
            </a:r>
          </a:p>
          <a:p>
            <a:pPr lvl="1"/>
            <a:r>
              <a:rPr lang="en-US" dirty="0" smtClean="0"/>
              <a:t>Web based data services (WMS/Arc Rest)</a:t>
            </a:r>
          </a:p>
          <a:p>
            <a:pPr lvl="1"/>
            <a:r>
              <a:rPr lang="en-US" dirty="0" smtClean="0"/>
              <a:t>Data, </a:t>
            </a:r>
            <a:r>
              <a:rPr lang="en-US" dirty="0" smtClean="0"/>
              <a:t>PDF maps </a:t>
            </a:r>
            <a:r>
              <a:rPr lang="en-US" dirty="0" smtClean="0"/>
              <a:t>and API Access</a:t>
            </a:r>
          </a:p>
          <a:p>
            <a:r>
              <a:rPr lang="en-US" dirty="0" smtClean="0"/>
              <a:t>Stand-alone functionality</a:t>
            </a:r>
          </a:p>
          <a:p>
            <a:pPr lvl="1"/>
            <a:r>
              <a:rPr lang="en-US" dirty="0" smtClean="0"/>
              <a:t>Offline access to data, maps and query</a:t>
            </a:r>
          </a:p>
          <a:p>
            <a:pPr lvl="1"/>
            <a:r>
              <a:rPr lang="en-US" dirty="0" smtClean="0"/>
              <a:t>Support remote and/or disaster related access limitations</a:t>
            </a:r>
          </a:p>
          <a:p>
            <a:pPr lvl="1"/>
            <a:r>
              <a:rPr lang="en-US" dirty="0" smtClean="0"/>
              <a:t>Requires local access for data, external services are not usable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838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00" y="1828800"/>
            <a:ext cx="3505200" cy="1295400"/>
          </a:xfrm>
        </p:spPr>
        <p:txBody>
          <a:bodyPr/>
          <a:lstStyle/>
          <a:p>
            <a:pPr eaLnBrk="1" hangingPunct="1"/>
            <a:r>
              <a:rPr lang="en-US" sz="2100" smtClean="0">
                <a:latin typeface="Arial" charset="0"/>
                <a:cs typeface="Arial" charset="0"/>
              </a:rPr>
              <a:t>ERMA Architecture</a:t>
            </a:r>
            <a:br>
              <a:rPr lang="en-US" sz="2100" smtClean="0">
                <a:latin typeface="Arial" charset="0"/>
                <a:cs typeface="Arial" charset="0"/>
              </a:rPr>
            </a:br>
            <a:endParaRPr lang="en-US" sz="2100" smtClean="0">
              <a:latin typeface="Arial" charset="0"/>
              <a:cs typeface="Arial" charset="0"/>
            </a:endParaRPr>
          </a:p>
        </p:txBody>
      </p:sp>
      <p:sp>
        <p:nvSpPr>
          <p:cNvPr id="1126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29600" y="6096000"/>
            <a:ext cx="9144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4B8CDCC-8383-45C1-A535-7274AE86FB3A}" type="slidenum">
              <a:rPr lang="en-US"/>
              <a:pPr/>
              <a:t>9</a:t>
            </a:fld>
            <a:endParaRPr lang="en-US"/>
          </a:p>
        </p:txBody>
      </p:sp>
      <p:sp>
        <p:nvSpPr>
          <p:cNvPr id="11268" name="Bevel 3"/>
          <p:cNvSpPr>
            <a:spLocks noChangeArrowheads="1"/>
          </p:cNvSpPr>
          <p:nvPr/>
        </p:nvSpPr>
        <p:spPr bwMode="auto">
          <a:xfrm>
            <a:off x="3390900" y="152400"/>
            <a:ext cx="2438400" cy="6858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200" b="1"/>
              <a:t>Output to User</a:t>
            </a:r>
          </a:p>
          <a:p>
            <a:pPr algn="ctr"/>
            <a:r>
              <a:rPr lang="en-US" sz="1200" b="1"/>
              <a:t>Download/Upload Source</a:t>
            </a:r>
          </a:p>
        </p:txBody>
      </p:sp>
      <p:sp>
        <p:nvSpPr>
          <p:cNvPr id="11269" name="Rounded Rectangle 5"/>
          <p:cNvSpPr>
            <a:spLocks noChangeArrowheads="1"/>
          </p:cNvSpPr>
          <p:nvPr/>
        </p:nvSpPr>
        <p:spPr bwMode="auto">
          <a:xfrm>
            <a:off x="5867400" y="3886200"/>
            <a:ext cx="3200400" cy="2819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400" u="sng" dirty="0">
                <a:solidFill>
                  <a:srgbClr val="FF0000"/>
                </a:solidFill>
              </a:rPr>
              <a:t>Response datasets from SFTP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Trajectories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Satellite Interpretations for oil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SCAT Results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Overflight Planed &amp; Obs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Booms plans/derived  from imagery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Protected Resource Impact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Field sampling (subsurface, analytical chemistry, etc.)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Platform observations</a:t>
            </a:r>
          </a:p>
          <a:p>
            <a:endParaRPr lang="en-US" sz="1400" dirty="0"/>
          </a:p>
        </p:txBody>
      </p:sp>
      <p:sp>
        <p:nvSpPr>
          <p:cNvPr id="11270" name="Rounded Rectangle 6"/>
          <p:cNvSpPr>
            <a:spLocks noChangeArrowheads="1"/>
          </p:cNvSpPr>
          <p:nvPr/>
        </p:nvSpPr>
        <p:spPr bwMode="auto">
          <a:xfrm>
            <a:off x="76200" y="4519613"/>
            <a:ext cx="2595563" cy="21828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400" u="sng">
                <a:solidFill>
                  <a:srgbClr val="00B050"/>
                </a:solidFill>
              </a:rPr>
              <a:t>Base Public datasets</a:t>
            </a:r>
            <a:endParaRPr lang="en-US" sz="1400"/>
          </a:p>
          <a:p>
            <a:pPr>
              <a:buFont typeface="Arial" charset="0"/>
              <a:buChar char="•"/>
            </a:pPr>
            <a:r>
              <a:rPr lang="en-US" sz="1400"/>
              <a:t> ESI</a:t>
            </a:r>
          </a:p>
          <a:p>
            <a:pPr>
              <a:buFont typeface="Arial" charset="0"/>
              <a:buChar char="•"/>
            </a:pPr>
            <a:r>
              <a:rPr lang="en-US" sz="1400"/>
              <a:t> Landuse</a:t>
            </a:r>
          </a:p>
          <a:p>
            <a:pPr>
              <a:buFont typeface="Arial" charset="0"/>
              <a:buChar char="•"/>
            </a:pPr>
            <a:r>
              <a:rPr lang="en-US" sz="1400"/>
              <a:t> Bathymetry</a:t>
            </a:r>
          </a:p>
          <a:p>
            <a:pPr>
              <a:buFont typeface="Arial" charset="0"/>
              <a:buChar char="•"/>
            </a:pPr>
            <a:r>
              <a:rPr lang="en-US" sz="1400"/>
              <a:t> Regional Monitoring</a:t>
            </a:r>
          </a:p>
          <a:p>
            <a:pPr>
              <a:buFont typeface="Arial" charset="0"/>
              <a:buChar char="•"/>
            </a:pPr>
            <a:r>
              <a:rPr lang="en-US" sz="1400"/>
              <a:t> Habitat Classifications</a:t>
            </a:r>
          </a:p>
          <a:p>
            <a:pPr>
              <a:buFont typeface="Arial" charset="0"/>
              <a:buChar char="•"/>
            </a:pPr>
            <a:r>
              <a:rPr lang="en-US" sz="1400"/>
              <a:t> Restoration</a:t>
            </a:r>
          </a:p>
          <a:p>
            <a:pPr>
              <a:buFont typeface="Arial" charset="0"/>
              <a:buChar char="•"/>
            </a:pPr>
            <a:r>
              <a:rPr lang="en-US" sz="1400"/>
              <a:t> Bioresource Base data</a:t>
            </a:r>
          </a:p>
          <a:p>
            <a:endParaRPr lang="en-US" sz="1400"/>
          </a:p>
        </p:txBody>
      </p:sp>
      <p:pic>
        <p:nvPicPr>
          <p:cNvPr id="11271" name="Picture 14" descr="j0424770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8775" y="1195388"/>
            <a:ext cx="8016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6" descr="computer_ico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7239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3771900" y="4343400"/>
            <a:ext cx="1676400" cy="381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MapServer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848100" y="1371600"/>
            <a:ext cx="1676400" cy="381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Open Layers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2895600" y="2895600"/>
            <a:ext cx="3429000" cy="457200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71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Secure Server Authentication</a:t>
            </a:r>
          </a:p>
          <a:p>
            <a:pPr algn="ctr"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276" name="Rounded Rectangle 21"/>
          <p:cNvSpPr>
            <a:spLocks noChangeArrowheads="1"/>
          </p:cNvSpPr>
          <p:nvPr/>
        </p:nvSpPr>
        <p:spPr bwMode="auto">
          <a:xfrm>
            <a:off x="44450" y="2438400"/>
            <a:ext cx="2698750" cy="1676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600" u="sng" dirty="0"/>
              <a:t>External GIS Data</a:t>
            </a:r>
          </a:p>
          <a:p>
            <a:pPr>
              <a:buFont typeface="Arial" charset="0"/>
              <a:buChar char="•"/>
            </a:pPr>
            <a:r>
              <a:rPr lang="en-US" sz="1600" dirty="0"/>
              <a:t> ENCs/ RNCs</a:t>
            </a:r>
          </a:p>
          <a:p>
            <a:pPr>
              <a:buFont typeface="Arial" charset="0"/>
              <a:buChar char="•"/>
            </a:pPr>
            <a:r>
              <a:rPr lang="en-US" sz="1600" dirty="0"/>
              <a:t> Real Time Weather Obs</a:t>
            </a:r>
          </a:p>
          <a:p>
            <a:pPr>
              <a:buFont typeface="Arial" charset="0"/>
              <a:buChar char="•"/>
            </a:pPr>
            <a:r>
              <a:rPr lang="en-US" sz="1600" dirty="0"/>
              <a:t> Buoys </a:t>
            </a:r>
          </a:p>
          <a:p>
            <a:pPr>
              <a:buFont typeface="Arial" charset="0"/>
              <a:buChar char="•"/>
            </a:pPr>
            <a:r>
              <a:rPr lang="en-US" sz="1600" i="1" dirty="0"/>
              <a:t> NAIS/ AFF</a:t>
            </a:r>
            <a:r>
              <a:rPr lang="en-US" sz="1600" i="1" dirty="0" smtClean="0"/>
              <a:t>/ AMOC</a:t>
            </a:r>
            <a:endParaRPr lang="en-US" sz="1600" i="1" dirty="0"/>
          </a:p>
          <a:p>
            <a:endParaRPr lang="en-US" sz="1400" dirty="0"/>
          </a:p>
        </p:txBody>
      </p:sp>
      <p:sp>
        <p:nvSpPr>
          <p:cNvPr id="11277" name="Rectangle 22"/>
          <p:cNvSpPr>
            <a:spLocks noChangeArrowheads="1"/>
          </p:cNvSpPr>
          <p:nvPr/>
        </p:nvSpPr>
        <p:spPr bwMode="auto">
          <a:xfrm>
            <a:off x="1676400" y="1447800"/>
            <a:ext cx="17526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rgbClr val="1D4858"/>
                </a:solidFill>
              </a:rPr>
              <a:t>Web Mapping Service (Feature)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6364288" y="381000"/>
            <a:ext cx="1676400" cy="4953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Feature Server Tools</a:t>
            </a:r>
          </a:p>
        </p:txBody>
      </p:sp>
      <p:grpSp>
        <p:nvGrpSpPr>
          <p:cNvPr id="11279" name="Group 28"/>
          <p:cNvGrpSpPr>
            <a:grpSpLocks/>
          </p:cNvGrpSpPr>
          <p:nvPr/>
        </p:nvGrpSpPr>
        <p:grpSpPr bwMode="auto">
          <a:xfrm>
            <a:off x="3810000" y="1752600"/>
            <a:ext cx="1311275" cy="1143000"/>
            <a:chOff x="3947537" y="990599"/>
            <a:chExt cx="1310264" cy="1142999"/>
          </a:xfrm>
        </p:grpSpPr>
        <p:pic>
          <p:nvPicPr>
            <p:cNvPr id="11298" name="Picture 11" descr="Windows_Firewall_Vista_icon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1" y="990599"/>
              <a:ext cx="1143000" cy="114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9" name="Picture 25" descr="fir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537" y="1586236"/>
              <a:ext cx="517115" cy="47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280" name="Group 32"/>
          <p:cNvGrpSpPr>
            <a:grpSpLocks/>
          </p:cNvGrpSpPr>
          <p:nvPr/>
        </p:nvGrpSpPr>
        <p:grpSpPr bwMode="auto">
          <a:xfrm>
            <a:off x="2895600" y="5195888"/>
            <a:ext cx="2514600" cy="976312"/>
            <a:chOff x="3429000" y="4876798"/>
            <a:chExt cx="2514600" cy="977252"/>
          </a:xfrm>
        </p:grpSpPr>
        <p:pic>
          <p:nvPicPr>
            <p:cNvPr id="11296" name="Picture 10" descr="images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876798"/>
              <a:ext cx="83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6"/>
            <p:cNvSpPr/>
            <p:nvPr/>
          </p:nvSpPr>
          <p:spPr bwMode="auto">
            <a:xfrm>
              <a:off x="4267200" y="4953071"/>
              <a:ext cx="1676400" cy="900979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PostGres/ PostGIS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Data Base</a:t>
              </a:r>
            </a:p>
          </p:txBody>
        </p:sp>
      </p:grpSp>
      <p:pic>
        <p:nvPicPr>
          <p:cNvPr id="11281" name="Picture 2" descr="Untitled-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800" y="52388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2" name="Rectangle 29"/>
          <p:cNvSpPr>
            <a:spLocks noChangeArrowheads="1"/>
          </p:cNvSpPr>
          <p:nvPr/>
        </p:nvSpPr>
        <p:spPr bwMode="auto">
          <a:xfrm>
            <a:off x="3390900" y="3429000"/>
            <a:ext cx="24384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Data Layer Management</a:t>
            </a:r>
          </a:p>
          <a:p>
            <a:pPr algn="ctr"/>
            <a:r>
              <a:rPr lang="en-US" sz="1400">
                <a:solidFill>
                  <a:srgbClr val="FF0000"/>
                </a:solidFill>
              </a:rPr>
              <a:t>Access Privileges</a:t>
            </a:r>
          </a:p>
          <a:p>
            <a:endParaRPr lang="en-US" sz="1400">
              <a:solidFill>
                <a:srgbClr val="1D4858"/>
              </a:solidFill>
            </a:endParaRPr>
          </a:p>
        </p:txBody>
      </p:sp>
      <p:cxnSp>
        <p:nvCxnSpPr>
          <p:cNvPr id="11283" name="Shape 31"/>
          <p:cNvCxnSpPr>
            <a:cxnSpLocks noChangeShapeType="1"/>
          </p:cNvCxnSpPr>
          <p:nvPr/>
        </p:nvCxnSpPr>
        <p:spPr bwMode="auto">
          <a:xfrm>
            <a:off x="762000" y="623888"/>
            <a:ext cx="914400" cy="976312"/>
          </a:xfrm>
          <a:prstGeom prst="curvedConnector3">
            <a:avLst>
              <a:gd name="adj1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84" name="Shape 33"/>
          <p:cNvCxnSpPr>
            <a:cxnSpLocks noChangeShapeType="1"/>
          </p:cNvCxnSpPr>
          <p:nvPr/>
        </p:nvCxnSpPr>
        <p:spPr bwMode="auto">
          <a:xfrm flipV="1">
            <a:off x="2057400" y="2112963"/>
            <a:ext cx="647700" cy="554037"/>
          </a:xfrm>
          <a:prstGeom prst="curvedConnector2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85" name="Curved Connector 35"/>
          <p:cNvCxnSpPr>
            <a:cxnSpLocks noChangeShapeType="1"/>
            <a:stCxn id="11277" idx="3"/>
            <a:endCxn id="20" idx="1"/>
          </p:cNvCxnSpPr>
          <p:nvPr/>
        </p:nvCxnSpPr>
        <p:spPr bwMode="auto">
          <a:xfrm flipV="1">
            <a:off x="3429000" y="1562100"/>
            <a:ext cx="419100" cy="152400"/>
          </a:xfrm>
          <a:prstGeom prst="curvedConnector3">
            <a:avLst>
              <a:gd name="adj1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86" name="Straight Arrow Connector 50"/>
          <p:cNvCxnSpPr>
            <a:cxnSpLocks noChangeShapeType="1"/>
          </p:cNvCxnSpPr>
          <p:nvPr/>
        </p:nvCxnSpPr>
        <p:spPr bwMode="auto">
          <a:xfrm rot="10800000" flipV="1">
            <a:off x="5562600" y="914400"/>
            <a:ext cx="762000" cy="4572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87" name="Straight Arrow Connector 44"/>
          <p:cNvCxnSpPr>
            <a:cxnSpLocks noChangeShapeType="1"/>
          </p:cNvCxnSpPr>
          <p:nvPr/>
        </p:nvCxnSpPr>
        <p:spPr bwMode="auto">
          <a:xfrm rot="5400000" flipH="1" flipV="1">
            <a:off x="4429126" y="1143000"/>
            <a:ext cx="457200" cy="31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1288" name="Straight Arrow Connector 51"/>
          <p:cNvCxnSpPr>
            <a:cxnSpLocks noChangeShapeType="1"/>
          </p:cNvCxnSpPr>
          <p:nvPr/>
        </p:nvCxnSpPr>
        <p:spPr bwMode="auto">
          <a:xfrm rot="5400000" flipH="1" flipV="1">
            <a:off x="4458494" y="4152106"/>
            <a:ext cx="381000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1289" name="Straight Arrow Connector 53"/>
          <p:cNvCxnSpPr>
            <a:cxnSpLocks noChangeShapeType="1"/>
            <a:stCxn id="11269" idx="1"/>
            <a:endCxn id="27" idx="3"/>
          </p:cNvCxnSpPr>
          <p:nvPr/>
        </p:nvCxnSpPr>
        <p:spPr bwMode="auto">
          <a:xfrm rot="10800000" flipV="1">
            <a:off x="5410200" y="5295900"/>
            <a:ext cx="457200" cy="42703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1290" name="Straight Arrow Connector 57"/>
          <p:cNvCxnSpPr>
            <a:cxnSpLocks noChangeShapeType="1"/>
          </p:cNvCxnSpPr>
          <p:nvPr/>
        </p:nvCxnSpPr>
        <p:spPr bwMode="auto">
          <a:xfrm>
            <a:off x="2362200" y="5811838"/>
            <a:ext cx="717550" cy="63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1291" name="Straight Arrow Connector 51"/>
          <p:cNvCxnSpPr>
            <a:cxnSpLocks noChangeShapeType="1"/>
          </p:cNvCxnSpPr>
          <p:nvPr/>
        </p:nvCxnSpPr>
        <p:spPr bwMode="auto">
          <a:xfrm rot="5400000" flipH="1" flipV="1">
            <a:off x="4418013" y="5027613"/>
            <a:ext cx="458787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1292" name="Shape 33"/>
          <p:cNvCxnSpPr>
            <a:cxnSpLocks noChangeShapeType="1"/>
          </p:cNvCxnSpPr>
          <p:nvPr/>
        </p:nvCxnSpPr>
        <p:spPr bwMode="auto">
          <a:xfrm>
            <a:off x="2133600" y="3429000"/>
            <a:ext cx="1412875" cy="369888"/>
          </a:xfrm>
          <a:prstGeom prst="curvedConnector3">
            <a:avLst>
              <a:gd name="adj1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8" name="Rectangle 37"/>
          <p:cNvSpPr/>
          <p:nvPr/>
        </p:nvSpPr>
        <p:spPr bwMode="auto">
          <a:xfrm>
            <a:off x="6364288" y="935038"/>
            <a:ext cx="1676400" cy="3048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ESI &amp; IPaC Query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6364288" y="1298575"/>
            <a:ext cx="1676400" cy="3048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AIS Ship Search</a:t>
            </a:r>
          </a:p>
        </p:txBody>
      </p:sp>
      <p:sp>
        <p:nvSpPr>
          <p:cNvPr id="11295" name="TextBox 40"/>
          <p:cNvSpPr txBox="1">
            <a:spLocks noChangeArrowheads="1"/>
          </p:cNvSpPr>
          <p:nvPr/>
        </p:nvSpPr>
        <p:spPr bwMode="auto">
          <a:xfrm>
            <a:off x="4029075" y="6019800"/>
            <a:ext cx="12287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7150" tIns="28575" rIns="57150" bIns="28575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(Full Backup routinely)</a:t>
            </a:r>
          </a:p>
        </p:txBody>
      </p:sp>
    </p:spTree>
    <p:extLst>
      <p:ext uri="{BB962C8B-B14F-4D97-AF65-F5344CB8AC3E}">
        <p14:creationId xmlns:p14="http://schemas.microsoft.com/office/powerpoint/2010/main" xmlns="" val="3677481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io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nterio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66F8996628B42A685A889DEA52D56" ma:contentTypeVersion="0" ma:contentTypeDescription="Create a new document." ma:contentTypeScope="" ma:versionID="868f26572fab4ab409124c15dd376b24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253BA70-C499-4D00-BECC-6B078E3D51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4760618-834B-4F1C-A38E-7E23056B08CC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6B665ED7-328C-4DF5-B64D-0F1964FF661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21D2681-D125-4B49-AB1E-20A7AFA11EBB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</TotalTime>
  <Words>1169</Words>
  <Application>Microsoft Office PowerPoint</Application>
  <PresentationFormat>On-screen Show (4:3)</PresentationFormat>
  <Paragraphs>251</Paragraphs>
  <Slides>36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interior page</vt:lpstr>
      <vt:lpstr>1_interior page</vt:lpstr>
      <vt:lpstr>NOAA Environmental Sensitivity Index (ESI) Data, Query, and Tools in ERMA® (Environmental Response Management Application)</vt:lpstr>
      <vt:lpstr>What is ERMA?</vt:lpstr>
      <vt:lpstr>What is ERMA?</vt:lpstr>
      <vt:lpstr>Key ERMA Functionality </vt:lpstr>
      <vt:lpstr>Standard ERMA Data Sets</vt:lpstr>
      <vt:lpstr>How ERMA Can Help You</vt:lpstr>
      <vt:lpstr>ERMA uses ESI Data to Support Response &amp; NRDA</vt:lpstr>
      <vt:lpstr>ERMA Functional Access Requirements</vt:lpstr>
      <vt:lpstr>ERMA Architecture </vt:lpstr>
      <vt:lpstr>ESI data and ERMA</vt:lpstr>
      <vt:lpstr>ESI Data In ERMA</vt:lpstr>
      <vt:lpstr>Common Data Structure</vt:lpstr>
      <vt:lpstr>ERMA ESI Data Structure</vt:lpstr>
      <vt:lpstr>Natural Resources, Habitats, &amp; Managed Areas</vt:lpstr>
      <vt:lpstr>ESI GIS Data Layers:  Layers</vt:lpstr>
      <vt:lpstr>ESI GIS Data Layers:  Legend</vt:lpstr>
      <vt:lpstr>ESI PDF as Basemap</vt:lpstr>
      <vt:lpstr>GRP and ESI Data</vt:lpstr>
      <vt:lpstr>GRP and ESI Data</vt:lpstr>
      <vt:lpstr>GRP and ESI Data</vt:lpstr>
      <vt:lpstr>ERMA Query Tools</vt:lpstr>
      <vt:lpstr>ERMA Query:  Polygon Tool</vt:lpstr>
      <vt:lpstr>ERMA Query:  Polygon Tool</vt:lpstr>
      <vt:lpstr>ESI Data Selection Query</vt:lpstr>
      <vt:lpstr>ESI Data Selection Query</vt:lpstr>
      <vt:lpstr>Run ESI Tool</vt:lpstr>
      <vt:lpstr>ERMA ESI Resources at Risk Report</vt:lpstr>
      <vt:lpstr>ERMA ESI Resources at Risk Report:  Summary</vt:lpstr>
      <vt:lpstr>ERMA ESI Resources at Risk Report:  Detail</vt:lpstr>
      <vt:lpstr>ERMA ESI Resources at Risk Report:  Connections</vt:lpstr>
      <vt:lpstr>Life History Information:  FishBase</vt:lpstr>
      <vt:lpstr>Life History Information:  NatureServe</vt:lpstr>
      <vt:lpstr>ERMA ESI:  Summary</vt:lpstr>
      <vt:lpstr>Next Steps</vt:lpstr>
      <vt:lpstr>Questions?</vt:lpstr>
      <vt:lpstr>Acknowledgments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Functions Training shots</dc:title>
  <dc:creator>vicki.loe</dc:creator>
  <cp:lastModifiedBy>george.graettinger</cp:lastModifiedBy>
  <cp:revision>497</cp:revision>
  <dcterms:created xsi:type="dcterms:W3CDTF">2011-05-03T23:22:34Z</dcterms:created>
  <dcterms:modified xsi:type="dcterms:W3CDTF">2012-05-02T18:54:07Z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TemplateUrl">
    <vt:lpwstr/>
  </property>
  <property fmtid="{D5CDD505-2E9C-101B-9397-08002B2CF9AE}" pid="4" name="xd_ProgID">
    <vt:lpwstr/>
  </property>
  <property fmtid="{D5CDD505-2E9C-101B-9397-08002B2CF9AE}" pid="5" name="_CopySource">
    <vt:lpwstr>https://poc.nos.noaa.gov/orrsdt/erma/Shared Documents/Training Powerpoints/ERMA New Functions Training 12.7.2011.ppt</vt:lpwstr>
  </property>
  <property fmtid="{D5CDD505-2E9C-101B-9397-08002B2CF9AE}" pid="6" name="Order">
    <vt:lpwstr>11000.0000000000</vt:lpwstr>
  </property>
  <property fmtid="{D5CDD505-2E9C-101B-9397-08002B2CF9AE}" pid="7" name="_SourceUrl">
    <vt:lpwstr/>
  </property>
</Properties>
</file>