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5" r:id="rId10"/>
    <p:sldId id="266" r:id="rId11"/>
    <p:sldId id="263" r:id="rId12"/>
    <p:sldId id="267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91" autoAdjust="0"/>
    <p:restoredTop sz="94718" autoAdjust="0"/>
  </p:normalViewPr>
  <p:slideViewPr>
    <p:cSldViewPr>
      <p:cViewPr varScale="1">
        <p:scale>
          <a:sx n="108" d="100"/>
          <a:sy n="108" d="100"/>
        </p:scale>
        <p:origin x="-1074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BE08366-076F-46B0-9AE0-28D59D1D93D9}" type="datetimeFigureOut">
              <a:rPr lang="en-US" smtClean="0"/>
              <a:pPr/>
              <a:t>4/26/2012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6B1A7E-C73D-4A48-A86A-1FA41F7EC6D1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 thruBlk="1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6.png"/><Relationship Id="rId4" Type="http://schemas.openxmlformats.org/officeDocument/2006/relationships/oleObject" Target="../embeddings/oleObject1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2286000"/>
            <a:ext cx="7851648" cy="1143000"/>
          </a:xfrm>
        </p:spPr>
        <p:txBody>
          <a:bodyPr/>
          <a:lstStyle/>
          <a:p>
            <a:r>
              <a:rPr lang="en-US" dirty="0" smtClean="0"/>
              <a:t>GeoPDF Integration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505200"/>
            <a:ext cx="7854696" cy="886264"/>
          </a:xfrm>
        </p:spPr>
        <p:txBody>
          <a:bodyPr/>
          <a:lstStyle/>
          <a:p>
            <a:r>
              <a:rPr lang="en-US" dirty="0" smtClean="0"/>
              <a:t>ESI &amp; Base Maps into one</a:t>
            </a:r>
            <a:endParaRPr lang="en-US" dirty="0"/>
          </a:p>
        </p:txBody>
      </p:sp>
      <p:pic>
        <p:nvPicPr>
          <p:cNvPr id="5" name="Picture 4" descr="1oilspill200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00800" y="4267200"/>
            <a:ext cx="952500" cy="952500"/>
          </a:xfrm>
          <a:prstGeom prst="rect">
            <a:avLst/>
          </a:prstGeom>
        </p:spPr>
      </p:pic>
      <p:pic>
        <p:nvPicPr>
          <p:cNvPr id="6" name="Picture 5" descr="images[5]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25138" y="4267200"/>
            <a:ext cx="933061" cy="914400"/>
          </a:xfrm>
          <a:prstGeom prst="rect">
            <a:avLst/>
          </a:prstGeom>
        </p:spPr>
      </p:pic>
      <p:pic>
        <p:nvPicPr>
          <p:cNvPr id="8" name="Picture 7" descr="CleanGuf Logo..gif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00800" y="5334000"/>
            <a:ext cx="2057400" cy="1104340"/>
          </a:xfrm>
          <a:prstGeom prst="rect">
            <a:avLst/>
          </a:prstGeom>
        </p:spPr>
      </p:pic>
      <p:pic>
        <p:nvPicPr>
          <p:cNvPr id="9" name="Picture 8" descr="hdr-glo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66800"/>
            <a:ext cx="9144000" cy="146304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r>
              <a:rPr lang="en-US" sz="4000" dirty="0" smtClean="0"/>
              <a:t>Costs.</a:t>
            </a:r>
            <a:endParaRPr lang="en-US" sz="4000" dirty="0"/>
          </a:p>
        </p:txBody>
      </p:sp>
      <p:sp>
        <p:nvSpPr>
          <p:cNvPr id="8" name="Rectangle 7"/>
          <p:cNvSpPr/>
          <p:nvPr/>
        </p:nvSpPr>
        <p:spPr>
          <a:xfrm>
            <a:off x="2209800" y="1981200"/>
            <a:ext cx="4572000" cy="110799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2007 - Map2PDF for </a:t>
            </a:r>
            <a:r>
              <a:rPr lang="en-US" sz="2400" dirty="0" err="1" smtClean="0">
                <a:latin typeface="+mj-lt"/>
              </a:rPr>
              <a:t>ArcGIS</a:t>
            </a:r>
            <a:r>
              <a:rPr lang="en-US" sz="2400" dirty="0" smtClean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was $1,144.31 + maintenance $228.87</a:t>
            </a:r>
          </a:p>
          <a:p>
            <a:endParaRPr lang="en-US" dirty="0" smtClean="0"/>
          </a:p>
        </p:txBody>
      </p:sp>
      <p:sp>
        <p:nvSpPr>
          <p:cNvPr id="9" name="Rectangle 8"/>
          <p:cNvSpPr/>
          <p:nvPr/>
        </p:nvSpPr>
        <p:spPr>
          <a:xfrm>
            <a:off x="2209800" y="3733800"/>
            <a:ext cx="4572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dirty="0" smtClean="0">
                <a:latin typeface="+mj-lt"/>
              </a:rPr>
              <a:t>Yearly cost for maintenance on one license is $241.00 (single use)</a:t>
            </a:r>
            <a:endParaRPr lang="en-US" sz="2400" dirty="0">
              <a:latin typeface="+mj-lt"/>
            </a:endParaRPr>
          </a:p>
        </p:txBody>
      </p:sp>
    </p:spTree>
  </p:cSld>
  <p:clrMapOvr>
    <a:masterClrMapping/>
  </p:clrMapOvr>
  <p:transition spd="med"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838200"/>
            <a:ext cx="1905000" cy="762000"/>
          </a:xfrm>
        </p:spPr>
        <p:txBody>
          <a:bodyPr/>
          <a:lstStyle/>
          <a:p>
            <a:r>
              <a:rPr lang="en-US" sz="4000" dirty="0" smtClean="0"/>
              <a:t>Credits:</a:t>
            </a:r>
            <a:endParaRPr lang="en-US" sz="4000" dirty="0"/>
          </a:p>
        </p:txBody>
      </p:sp>
      <p:pic>
        <p:nvPicPr>
          <p:cNvPr id="20" name="Picture 19" descr="TerraG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52600" y="2057400"/>
            <a:ext cx="2030361" cy="106680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886200" y="2438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http://www.terragotech.com/</a:t>
            </a:r>
            <a:endParaRPr lang="en-US" dirty="0"/>
          </a:p>
        </p:txBody>
      </p:sp>
      <p:pic>
        <p:nvPicPr>
          <p:cNvPr id="23" name="Picture 22" descr="image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52600" y="3429000"/>
            <a:ext cx="2057400" cy="1143000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3886200" y="38100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http://www.esri.com/</a:t>
            </a:r>
            <a:endParaRPr lang="en-US" dirty="0"/>
          </a:p>
        </p:txBody>
      </p:sp>
      <p:pic>
        <p:nvPicPr>
          <p:cNvPr id="36" name="Picture 35" descr="reader.bmp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52600" y="4876800"/>
            <a:ext cx="2057400" cy="1261681"/>
          </a:xfrm>
          <a:prstGeom prst="rect">
            <a:avLst/>
          </a:prstGeom>
        </p:spPr>
      </p:pic>
      <p:sp>
        <p:nvSpPr>
          <p:cNvPr id="37" name="TextBox 36"/>
          <p:cNvSpPr txBox="1"/>
          <p:nvPr/>
        </p:nvSpPr>
        <p:spPr>
          <a:xfrm>
            <a:off x="3886200" y="52578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http://www.adobe.com/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838200"/>
            <a:ext cx="7772400" cy="1210056"/>
          </a:xfrm>
        </p:spPr>
        <p:txBody>
          <a:bodyPr/>
          <a:lstStyle/>
          <a:p>
            <a:r>
              <a:rPr lang="en-US" dirty="0" smtClean="0"/>
              <a:t>Thank you!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en-US" dirty="0" smtClean="0"/>
              <a:t>Robert Barron – GIS Specialist</a:t>
            </a:r>
          </a:p>
          <a:p>
            <a:pPr algn="ctr"/>
            <a:r>
              <a:rPr lang="en-US" dirty="0" smtClean="0"/>
              <a:t>Texas General Land Office</a:t>
            </a:r>
          </a:p>
          <a:p>
            <a:pPr algn="ctr"/>
            <a:r>
              <a:rPr lang="en-US" dirty="0" smtClean="0"/>
              <a:t>512-463-5305</a:t>
            </a:r>
          </a:p>
          <a:p>
            <a:pPr algn="ctr"/>
            <a:r>
              <a:rPr lang="en-US" dirty="0" smtClean="0"/>
              <a:t>robert.barron@glo.state.gov</a:t>
            </a:r>
            <a:endParaRPr lang="en-US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loseal05_noborder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28600" y="990600"/>
            <a:ext cx="1444911" cy="14478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057400" y="1905000"/>
            <a:ext cx="5029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Introduction</a:t>
            </a:r>
            <a:endParaRPr lang="en-US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209800" y="3276600"/>
            <a:ext cx="510540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Applying GeoPDF capabilities for Electronic Oil Spill Response Maps  allows users the tools needed to perform simple calculations, navigate, locate, draw, measure, toggle layers on &amp; off and identify attributes.</a:t>
            </a:r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1143000"/>
            <a:ext cx="7851648" cy="1828800"/>
          </a:xfrm>
        </p:spPr>
        <p:txBody>
          <a:bodyPr/>
          <a:lstStyle/>
          <a:p>
            <a:pPr algn="ctr"/>
            <a:r>
              <a:rPr lang="en-US" dirty="0" smtClean="0"/>
              <a:t>TGLO Oil Spill Toolkit</a:t>
            </a:r>
            <a:br>
              <a:rPr lang="en-US" dirty="0" smtClean="0"/>
            </a:br>
            <a:r>
              <a:rPr lang="en-US" dirty="0" smtClean="0"/>
              <a:t> 10 year anniversary</a:t>
            </a:r>
            <a:endParaRPr lang="en-US" dirty="0"/>
          </a:p>
        </p:txBody>
      </p:sp>
      <p:pic>
        <p:nvPicPr>
          <p:cNvPr id="3" name="Picture 2" descr="2009_dvd_face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66800" y="3505200"/>
            <a:ext cx="2667000" cy="2667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38600" y="3581400"/>
            <a:ext cx="449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 smtClean="0"/>
              <a:t>GeoPDF Advantages: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43400" y="42672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Consolidate ESI &amp; Base Maps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343400" y="4724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Utilization of GeoMark up tools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343400" y="5181600"/>
            <a:ext cx="411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Locate by Latitude Longitude &amp;      	MGRS coordinate systems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43400" y="5867400"/>
            <a:ext cx="4114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   Measure distances and area(s)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  <p:bldP spid="6" grpId="0" build="allAtOnce"/>
      <p:bldP spid="7" grpId="0" build="allAtOnce"/>
      <p:bldP spid="8" grpId="0" build="allAtOnce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85800"/>
            <a:ext cx="8385048" cy="981456"/>
          </a:xfrm>
        </p:spPr>
        <p:txBody>
          <a:bodyPr/>
          <a:lstStyle/>
          <a:p>
            <a:r>
              <a:rPr lang="en-US" sz="4800" dirty="0" smtClean="0"/>
              <a:t>Consolidate ESI &amp; Base Maps</a:t>
            </a:r>
            <a:endParaRPr lang="en-US" sz="48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65673" t="9459" r="772" b="3222"/>
          <a:stretch>
            <a:fillRect/>
          </a:stretch>
        </p:blipFill>
        <p:spPr bwMode="auto">
          <a:xfrm>
            <a:off x="3200400" y="1905000"/>
            <a:ext cx="49530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 l="65673" t="13825" r="24002" b="64345"/>
          <a:stretch>
            <a:fillRect/>
          </a:stretch>
        </p:blipFill>
        <p:spPr bwMode="auto">
          <a:xfrm>
            <a:off x="457200" y="3962400"/>
            <a:ext cx="31496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/>
          <p:nvPr/>
        </p:nvSpPr>
        <p:spPr>
          <a:xfrm rot="19071118">
            <a:off x="1735138" y="2746473"/>
            <a:ext cx="1527016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You control what layers to view.</a:t>
            </a:r>
            <a:endParaRPr lang="en-US" dirty="0"/>
          </a:p>
        </p:txBody>
      </p:sp>
      <p:pic>
        <p:nvPicPr>
          <p:cNvPr id="15" name="Picture 6" descr="C:\projects_cdtoolkit\cd_2008\graphics\slide_graphics\minus_ppa_esi_audub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43200" y="2057400"/>
            <a:ext cx="5715000" cy="4286992"/>
          </a:xfrm>
          <a:prstGeom prst="rect">
            <a:avLst/>
          </a:prstGeom>
          <a:noFill/>
        </p:spPr>
      </p:pic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304800" y="3886200"/>
            <a:ext cx="1752600" cy="58737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Layers</a:t>
            </a:r>
            <a:endParaRPr kumimoji="0" lang="en-US" sz="32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>
            <a:off x="1981200" y="3733800"/>
            <a:ext cx="1295400" cy="9906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38200"/>
            <a:ext cx="8229600" cy="905256"/>
          </a:xfrm>
        </p:spPr>
        <p:txBody>
          <a:bodyPr/>
          <a:lstStyle/>
          <a:p>
            <a:r>
              <a:rPr lang="en-US" sz="4000" dirty="0" smtClean="0"/>
              <a:t>Make simple measurements.</a:t>
            </a:r>
            <a:endParaRPr lang="en-US" sz="4000" dirty="0"/>
          </a:p>
        </p:txBody>
      </p:sp>
      <p:sp>
        <p:nvSpPr>
          <p:cNvPr id="17" name="Rectangle 7"/>
          <p:cNvSpPr txBox="1">
            <a:spLocks noChangeArrowheads="1"/>
          </p:cNvSpPr>
          <p:nvPr/>
        </p:nvSpPr>
        <p:spPr>
          <a:xfrm>
            <a:off x="228600" y="3810000"/>
            <a:ext cx="2362200" cy="587375"/>
          </a:xfrm>
          <a:prstGeom prst="rect">
            <a:avLst/>
          </a:prstGeom>
          <a:ln>
            <a:noFill/>
          </a:ln>
        </p:spPr>
        <p:txBody>
          <a:bodyPr vert="horz" lIns="0" tIns="0" r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1200" cap="none" spc="0" normalizeH="0" baseline="0" noProof="0" dirty="0" smtClean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Arial" pitchFamily="34" charset="0"/>
                <a:ea typeface="+mj-ea"/>
                <a:cs typeface="+mj-cs"/>
              </a:rPr>
              <a:t>Locate by coordinates</a:t>
            </a:r>
            <a:endParaRPr kumimoji="0" lang="en-US" sz="3200" b="1" i="1" u="none" strike="noStrike" kern="1200" cap="none" spc="0" normalizeH="0" baseline="0" noProof="0" dirty="0">
              <a:ln w="635">
                <a:noFill/>
              </a:ln>
              <a:solidFill>
                <a:schemeClr val="accent4">
                  <a:tint val="90000"/>
                  <a:satMod val="125000"/>
                </a:schemeClr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Arial" pitchFamily="34" charset="0"/>
              <a:ea typeface="+mj-ea"/>
              <a:cs typeface="+mj-cs"/>
            </a:endParaRPr>
          </a:p>
        </p:txBody>
      </p:sp>
      <p:sp>
        <p:nvSpPr>
          <p:cNvPr id="20" name="Right Arrow 19"/>
          <p:cNvSpPr/>
          <p:nvPr/>
        </p:nvSpPr>
        <p:spPr>
          <a:xfrm rot="2187632">
            <a:off x="1615364" y="4478961"/>
            <a:ext cx="1295400" cy="990600"/>
          </a:xfrm>
          <a:prstGeom prst="rightArrow">
            <a:avLst>
              <a:gd name="adj1" fmla="val 4467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3" descr="C:\projects_cdtoolkit\cd_2008\graphics\slide_graphics\minus_ppa_esi_audub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29000" y="2057400"/>
            <a:ext cx="5562600" cy="4172672"/>
          </a:xfrm>
          <a:prstGeom prst="rect">
            <a:avLst/>
          </a:prstGeom>
          <a:noFill/>
        </p:spPr>
      </p:pic>
      <p:grpSp>
        <p:nvGrpSpPr>
          <p:cNvPr id="7" name="Group 4"/>
          <p:cNvGrpSpPr>
            <a:grpSpLocks/>
          </p:cNvGrpSpPr>
          <p:nvPr/>
        </p:nvGrpSpPr>
        <p:grpSpPr bwMode="auto">
          <a:xfrm>
            <a:off x="2519363" y="2962275"/>
            <a:ext cx="6296025" cy="1743075"/>
            <a:chOff x="1587" y="2154"/>
            <a:chExt cx="3966" cy="1098"/>
          </a:xfrm>
        </p:grpSpPr>
        <p:pic>
          <p:nvPicPr>
            <p:cNvPr id="8" name="Picture 5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587" y="2154"/>
              <a:ext cx="3966" cy="4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sp>
          <p:nvSpPr>
            <p:cNvPr id="9" name="Line 6"/>
            <p:cNvSpPr>
              <a:spLocks noChangeShapeType="1"/>
            </p:cNvSpPr>
            <p:nvPr/>
          </p:nvSpPr>
          <p:spPr bwMode="auto">
            <a:xfrm>
              <a:off x="3894" y="2910"/>
              <a:ext cx="378" cy="342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 type="diamond" w="med" len="med"/>
              <a:tailEnd type="diamond" w="med" len="med"/>
            </a:ln>
            <a:effectLst/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10" name="Freeform 7"/>
            <p:cNvSpPr>
              <a:spLocks/>
            </p:cNvSpPr>
            <p:nvPr/>
          </p:nvSpPr>
          <p:spPr bwMode="auto">
            <a:xfrm>
              <a:off x="3200" y="2408"/>
              <a:ext cx="802" cy="77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64" y="664"/>
                </a:cxn>
                <a:cxn ang="0">
                  <a:pos x="802" y="664"/>
                </a:cxn>
              </a:cxnLst>
              <a:rect l="0" t="0" r="r" b="b"/>
              <a:pathLst>
                <a:path w="802" h="775">
                  <a:moveTo>
                    <a:pt x="0" y="0"/>
                  </a:moveTo>
                  <a:cubicBezTo>
                    <a:pt x="77" y="111"/>
                    <a:pt x="330" y="553"/>
                    <a:pt x="464" y="664"/>
                  </a:cubicBezTo>
                  <a:cubicBezTo>
                    <a:pt x="598" y="775"/>
                    <a:pt x="732" y="664"/>
                    <a:pt x="802" y="664"/>
                  </a:cubicBezTo>
                </a:path>
              </a:pathLst>
            </a:custGeom>
            <a:noFill/>
            <a:ln w="28575">
              <a:solidFill>
                <a:srgbClr val="0000FF"/>
              </a:solidFill>
              <a:round/>
              <a:headEnd/>
              <a:tailEnd type="stealth" w="med" len="lg"/>
            </a:ln>
            <a:effectLst/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21" name="Group 20"/>
          <p:cNvGrpSpPr/>
          <p:nvPr/>
        </p:nvGrpSpPr>
        <p:grpSpPr>
          <a:xfrm>
            <a:off x="2971800" y="4572000"/>
            <a:ext cx="3987006" cy="1238250"/>
            <a:chOff x="2971800" y="4572000"/>
            <a:chExt cx="3987006" cy="1238250"/>
          </a:xfrm>
        </p:grpSpPr>
        <p:grpSp>
          <p:nvGrpSpPr>
            <p:cNvPr id="19" name="Group 18"/>
            <p:cNvGrpSpPr/>
            <p:nvPr/>
          </p:nvGrpSpPr>
          <p:grpSpPr>
            <a:xfrm>
              <a:off x="2971800" y="4572000"/>
              <a:ext cx="3987006" cy="1238250"/>
              <a:chOff x="3040063" y="5299075"/>
              <a:chExt cx="3987006" cy="1238250"/>
            </a:xfrm>
          </p:grpSpPr>
          <p:pic>
            <p:nvPicPr>
              <p:cNvPr id="12" name="Picture 10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3040063" y="5299075"/>
                <a:ext cx="2181225" cy="12382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</p:pic>
          <p:sp>
            <p:nvSpPr>
              <p:cNvPr id="13" name="AutoShape 11"/>
              <p:cNvSpPr>
                <a:spLocks noChangeArrowheads="1"/>
              </p:cNvSpPr>
              <p:nvPr/>
            </p:nvSpPr>
            <p:spPr bwMode="auto">
              <a:xfrm rot="18895041">
                <a:off x="6789738" y="5434013"/>
                <a:ext cx="244475" cy="230187"/>
              </a:xfrm>
              <a:prstGeom prst="star4">
                <a:avLst>
                  <a:gd name="adj" fmla="val 8583"/>
                </a:avLst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en-US" dirty="0"/>
              </a:p>
            </p:txBody>
          </p:sp>
          <p:sp>
            <p:nvSpPr>
              <p:cNvPr id="14" name="Freeform 12"/>
              <p:cNvSpPr>
                <a:spLocks/>
              </p:cNvSpPr>
              <p:nvPr/>
            </p:nvSpPr>
            <p:spPr bwMode="auto">
              <a:xfrm>
                <a:off x="5168900" y="5670550"/>
                <a:ext cx="1657350" cy="538163"/>
              </a:xfrm>
              <a:custGeom>
                <a:avLst/>
                <a:gdLst/>
                <a:ahLst/>
                <a:cxnLst>
                  <a:cxn ang="0">
                    <a:pos x="0" y="270"/>
                  </a:cxn>
                  <a:cxn ang="0">
                    <a:pos x="558" y="294"/>
                  </a:cxn>
                  <a:cxn ang="0">
                    <a:pos x="1044" y="0"/>
                  </a:cxn>
                </a:cxnLst>
                <a:rect l="0" t="0" r="r" b="b"/>
                <a:pathLst>
                  <a:path w="1044" h="339">
                    <a:moveTo>
                      <a:pt x="0" y="270"/>
                    </a:moveTo>
                    <a:cubicBezTo>
                      <a:pt x="192" y="304"/>
                      <a:pt x="384" y="339"/>
                      <a:pt x="558" y="294"/>
                    </a:cubicBezTo>
                    <a:cubicBezTo>
                      <a:pt x="732" y="249"/>
                      <a:pt x="888" y="124"/>
                      <a:pt x="1044" y="0"/>
                    </a:cubicBezTo>
                  </a:path>
                </a:pathLst>
              </a:custGeom>
              <a:noFill/>
              <a:ln w="25400">
                <a:solidFill>
                  <a:schemeClr val="bg1"/>
                </a:solidFill>
                <a:round/>
                <a:headEnd/>
                <a:tailEnd type="stealth" w="med" len="lg"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16" name="Text Box 13"/>
            <p:cNvSpPr txBox="1">
              <a:spLocks noChangeArrowheads="1"/>
            </p:cNvSpPr>
            <p:nvPr/>
          </p:nvSpPr>
          <p:spPr bwMode="auto">
            <a:xfrm>
              <a:off x="3581400" y="5257800"/>
              <a:ext cx="13525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>
                  <a:latin typeface="Arial" pitchFamily="34" charset="0"/>
                </a:rPr>
                <a:t>27 48 52.6 N</a:t>
              </a:r>
            </a:p>
          </p:txBody>
        </p:sp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3581400" y="5029200"/>
              <a:ext cx="1352550" cy="13652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lIns="0" tIns="0" rIns="0" bIns="0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900" dirty="0">
                  <a:latin typeface="Arial" pitchFamily="34" charset="0"/>
                </a:rPr>
                <a:t>97 10 28.2 W</a:t>
              </a:r>
            </a:p>
          </p:txBody>
        </p: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allAtOnce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219200"/>
            <a:ext cx="8229600" cy="762000"/>
          </a:xfrm>
        </p:spPr>
        <p:txBody>
          <a:bodyPr/>
          <a:lstStyle/>
          <a:p>
            <a:r>
              <a:rPr lang="en-US" sz="4000" dirty="0" smtClean="0"/>
              <a:t>Sketch boom, delineate areas of operation and add descriptions.</a:t>
            </a:r>
            <a:endParaRPr lang="en-US" sz="4000" dirty="0"/>
          </a:p>
        </p:txBody>
      </p:sp>
      <p:grpSp>
        <p:nvGrpSpPr>
          <p:cNvPr id="36" name="Group 35"/>
          <p:cNvGrpSpPr/>
          <p:nvPr/>
        </p:nvGrpSpPr>
        <p:grpSpPr>
          <a:xfrm>
            <a:off x="1676400" y="2133600"/>
            <a:ext cx="5967413" cy="4476334"/>
            <a:chOff x="3048000" y="2209800"/>
            <a:chExt cx="5967413" cy="4476334"/>
          </a:xfrm>
        </p:grpSpPr>
        <p:pic>
          <p:nvPicPr>
            <p:cNvPr id="19" name="Picture 2" descr="C:\projects_cdtoolkit\cd_2008\graphics\slide_graphics\minus_ppa_esi_audubon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048000" y="2209800"/>
              <a:ext cx="5967413" cy="4476334"/>
            </a:xfrm>
            <a:prstGeom prst="rect">
              <a:avLst/>
            </a:prstGeom>
            <a:noFill/>
          </p:spPr>
        </p:pic>
        <p:pic>
          <p:nvPicPr>
            <p:cNvPr id="22" name="Picture 1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800600" y="3505200"/>
              <a:ext cx="838200" cy="1616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  <p:grpSp>
          <p:nvGrpSpPr>
            <p:cNvPr id="23" name="Group 14"/>
            <p:cNvGrpSpPr>
              <a:grpSpLocks/>
            </p:cNvGrpSpPr>
            <p:nvPr/>
          </p:nvGrpSpPr>
          <p:grpSpPr bwMode="auto">
            <a:xfrm>
              <a:off x="4876800" y="3352800"/>
              <a:ext cx="4010025" cy="2950623"/>
              <a:chOff x="1746" y="805"/>
              <a:chExt cx="3831" cy="3465"/>
            </a:xfrm>
          </p:grpSpPr>
          <p:sp>
            <p:nvSpPr>
              <p:cNvPr id="24" name="Freeform 15"/>
              <p:cNvSpPr>
                <a:spLocks/>
              </p:cNvSpPr>
              <p:nvPr/>
            </p:nvSpPr>
            <p:spPr bwMode="auto">
              <a:xfrm>
                <a:off x="1746" y="2505"/>
                <a:ext cx="3831" cy="1765"/>
              </a:xfrm>
              <a:custGeom>
                <a:avLst/>
                <a:gdLst/>
                <a:ahLst/>
                <a:cxnLst>
                  <a:cxn ang="0">
                    <a:pos x="3767" y="0"/>
                  </a:cxn>
                  <a:cxn ang="0">
                    <a:pos x="0" y="823"/>
                  </a:cxn>
                  <a:cxn ang="0">
                    <a:pos x="92" y="1765"/>
                  </a:cxn>
                  <a:cxn ang="0">
                    <a:pos x="2469" y="1189"/>
                  </a:cxn>
                  <a:cxn ang="0">
                    <a:pos x="3831" y="1097"/>
                  </a:cxn>
                  <a:cxn ang="0">
                    <a:pos x="3767" y="0"/>
                  </a:cxn>
                </a:cxnLst>
                <a:rect l="0" t="0" r="r" b="b"/>
                <a:pathLst>
                  <a:path w="3831" h="1765">
                    <a:moveTo>
                      <a:pt x="3767" y="0"/>
                    </a:moveTo>
                    <a:lnTo>
                      <a:pt x="0" y="823"/>
                    </a:lnTo>
                    <a:lnTo>
                      <a:pt x="92" y="1765"/>
                    </a:lnTo>
                    <a:lnTo>
                      <a:pt x="2469" y="1189"/>
                    </a:lnTo>
                    <a:lnTo>
                      <a:pt x="3831" y="1097"/>
                    </a:lnTo>
                    <a:lnTo>
                      <a:pt x="3767" y="0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5" name="Freeform 16"/>
              <p:cNvSpPr>
                <a:spLocks/>
              </p:cNvSpPr>
              <p:nvPr/>
            </p:nvSpPr>
            <p:spPr bwMode="auto">
              <a:xfrm>
                <a:off x="1746" y="805"/>
                <a:ext cx="3813" cy="2395"/>
              </a:xfrm>
              <a:custGeom>
                <a:avLst/>
                <a:gdLst/>
                <a:ahLst/>
                <a:cxnLst>
                  <a:cxn ang="0">
                    <a:pos x="0" y="2395"/>
                  </a:cxn>
                  <a:cxn ang="0">
                    <a:pos x="3813" y="1517"/>
                  </a:cxn>
                  <a:cxn ang="0">
                    <a:pos x="3383" y="0"/>
                  </a:cxn>
                  <a:cxn ang="0">
                    <a:pos x="110" y="1728"/>
                  </a:cxn>
                  <a:cxn ang="0">
                    <a:pos x="0" y="2395"/>
                  </a:cxn>
                </a:cxnLst>
                <a:rect l="0" t="0" r="r" b="b"/>
                <a:pathLst>
                  <a:path w="3813" h="2395">
                    <a:moveTo>
                      <a:pt x="0" y="2395"/>
                    </a:moveTo>
                    <a:lnTo>
                      <a:pt x="3813" y="1517"/>
                    </a:lnTo>
                    <a:lnTo>
                      <a:pt x="3383" y="0"/>
                    </a:lnTo>
                    <a:lnTo>
                      <a:pt x="110" y="1728"/>
                    </a:lnTo>
                    <a:lnTo>
                      <a:pt x="0" y="2395"/>
                    </a:lnTo>
                    <a:close/>
                  </a:path>
                </a:pathLst>
              </a:custGeom>
              <a:noFill/>
              <a:ln w="25400" cap="flat">
                <a:solidFill>
                  <a:schemeClr val="bg1"/>
                </a:solidFill>
                <a:prstDash val="dash"/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26" name="Group 3"/>
            <p:cNvGrpSpPr>
              <a:grpSpLocks/>
            </p:cNvGrpSpPr>
            <p:nvPr/>
          </p:nvGrpSpPr>
          <p:grpSpPr bwMode="auto">
            <a:xfrm>
              <a:off x="6553200" y="4114800"/>
              <a:ext cx="914400" cy="690562"/>
              <a:chOff x="3414" y="1881"/>
              <a:chExt cx="723" cy="627"/>
            </a:xfrm>
          </p:grpSpPr>
          <p:sp>
            <p:nvSpPr>
              <p:cNvPr id="27" name="Line 4"/>
              <p:cNvSpPr>
                <a:spLocks noChangeShapeType="1"/>
              </p:cNvSpPr>
              <p:nvPr/>
            </p:nvSpPr>
            <p:spPr bwMode="auto">
              <a:xfrm flipV="1">
                <a:off x="3954" y="1881"/>
                <a:ext cx="183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8" name="Line 5"/>
              <p:cNvSpPr>
                <a:spLocks noChangeShapeType="1"/>
              </p:cNvSpPr>
              <p:nvPr/>
            </p:nvSpPr>
            <p:spPr bwMode="auto">
              <a:xfrm flipH="1">
                <a:off x="3747" y="2088"/>
                <a:ext cx="81" cy="195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29" name="Line 6"/>
              <p:cNvSpPr>
                <a:spLocks noChangeShapeType="1"/>
              </p:cNvSpPr>
              <p:nvPr/>
            </p:nvSpPr>
            <p:spPr bwMode="auto">
              <a:xfrm flipH="1">
                <a:off x="3600" y="2238"/>
                <a:ext cx="114" cy="15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0" name="Line 7"/>
              <p:cNvSpPr>
                <a:spLocks noChangeShapeType="1"/>
              </p:cNvSpPr>
              <p:nvPr/>
            </p:nvSpPr>
            <p:spPr bwMode="auto">
              <a:xfrm flipH="1">
                <a:off x="3414" y="2358"/>
                <a:ext cx="150" cy="15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1" name="Line 8"/>
              <p:cNvSpPr>
                <a:spLocks noChangeShapeType="1"/>
              </p:cNvSpPr>
              <p:nvPr/>
            </p:nvSpPr>
            <p:spPr bwMode="auto">
              <a:xfrm flipV="1">
                <a:off x="3903" y="1920"/>
                <a:ext cx="51" cy="99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  <p:grpSp>
          <p:nvGrpSpPr>
            <p:cNvPr id="32" name="Group 9"/>
            <p:cNvGrpSpPr>
              <a:grpSpLocks/>
            </p:cNvGrpSpPr>
            <p:nvPr/>
          </p:nvGrpSpPr>
          <p:grpSpPr bwMode="auto">
            <a:xfrm>
              <a:off x="6019800" y="5257800"/>
              <a:ext cx="1143000" cy="228600"/>
              <a:chOff x="3132" y="2988"/>
              <a:chExt cx="720" cy="144"/>
            </a:xfrm>
          </p:grpSpPr>
          <p:sp>
            <p:nvSpPr>
              <p:cNvPr id="33" name="Line 10"/>
              <p:cNvSpPr>
                <a:spLocks noChangeShapeType="1"/>
              </p:cNvSpPr>
              <p:nvPr/>
            </p:nvSpPr>
            <p:spPr bwMode="auto">
              <a:xfrm flipH="1">
                <a:off x="3132" y="3096"/>
                <a:ext cx="342" cy="36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4" name="Line 11"/>
              <p:cNvSpPr>
                <a:spLocks noChangeShapeType="1"/>
              </p:cNvSpPr>
              <p:nvPr/>
            </p:nvSpPr>
            <p:spPr bwMode="auto">
              <a:xfrm flipH="1">
                <a:off x="3444" y="3054"/>
                <a:ext cx="318" cy="3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35" name="Line 12"/>
              <p:cNvSpPr>
                <a:spLocks noChangeShapeType="1"/>
              </p:cNvSpPr>
              <p:nvPr/>
            </p:nvSpPr>
            <p:spPr bwMode="auto">
              <a:xfrm flipH="1">
                <a:off x="3672" y="2988"/>
                <a:ext cx="180" cy="60"/>
              </a:xfrm>
              <a:prstGeom prst="line">
                <a:avLst/>
              </a:prstGeom>
              <a:noFill/>
              <a:ln w="28575">
                <a:solidFill>
                  <a:srgbClr val="FF0000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endParaRPr lang="en-US" dirty="0"/>
              </a:p>
            </p:txBody>
          </p:sp>
        </p:grpSp>
      </p:grp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762000"/>
            <a:ext cx="8229600" cy="762000"/>
          </a:xfrm>
        </p:spPr>
        <p:txBody>
          <a:bodyPr/>
          <a:lstStyle/>
          <a:p>
            <a:r>
              <a:rPr lang="en-US" sz="4000" dirty="0" smtClean="0"/>
              <a:t>GeoPDF Implementation</a:t>
            </a:r>
            <a:endParaRPr lang="en-US" sz="40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r="43077" b="3140"/>
          <a:stretch>
            <a:fillRect/>
          </a:stretch>
        </p:blipFill>
        <p:spPr bwMode="auto">
          <a:xfrm>
            <a:off x="3200400" y="1676400"/>
            <a:ext cx="570425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/>
          <p:nvPr/>
        </p:nvSpPr>
        <p:spPr>
          <a:xfrm>
            <a:off x="457200" y="16764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Grouping 53 Layers </a:t>
            </a:r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304800" y="2209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ESI Map</a:t>
            </a:r>
            <a:endParaRPr lang="en-US" b="1" u="sng" dirty="0"/>
          </a:p>
        </p:txBody>
      </p:sp>
      <p:sp>
        <p:nvSpPr>
          <p:cNvPr id="32" name="TextBox 31"/>
          <p:cNvSpPr txBox="1"/>
          <p:nvPr/>
        </p:nvSpPr>
        <p:spPr>
          <a:xfrm>
            <a:off x="228600" y="39624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Priority Protection Areas</a:t>
            </a:r>
            <a:endParaRPr lang="en-US" b="1" u="sng" dirty="0"/>
          </a:p>
        </p:txBody>
      </p:sp>
      <p:sp>
        <p:nvSpPr>
          <p:cNvPr id="36" name="TextBox 35"/>
          <p:cNvSpPr txBox="1"/>
          <p:nvPr/>
        </p:nvSpPr>
        <p:spPr>
          <a:xfrm>
            <a:off x="228600" y="4876800"/>
            <a:ext cx="2667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u="sng" dirty="0" smtClean="0"/>
              <a:t>Base Map</a:t>
            </a:r>
            <a:endParaRPr lang="en-US" b="1" u="sng" dirty="0"/>
          </a:p>
        </p:txBody>
      </p:sp>
      <p:sp>
        <p:nvSpPr>
          <p:cNvPr id="37" name="TextBox 36"/>
          <p:cNvSpPr txBox="1"/>
          <p:nvPr/>
        </p:nvSpPr>
        <p:spPr>
          <a:xfrm>
            <a:off x="533400" y="3048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Human Use Features</a:t>
            </a:r>
            <a:endParaRPr lang="en-US" sz="1600" dirty="0"/>
          </a:p>
        </p:txBody>
      </p:sp>
      <p:sp>
        <p:nvSpPr>
          <p:cNvPr id="38" name="TextBox 37"/>
          <p:cNvSpPr txBox="1"/>
          <p:nvPr/>
        </p:nvSpPr>
        <p:spPr>
          <a:xfrm>
            <a:off x="533400" y="2667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Sensitive Biological Features </a:t>
            </a:r>
            <a:endParaRPr lang="en-US" sz="1600" dirty="0"/>
          </a:p>
        </p:txBody>
      </p:sp>
      <p:sp>
        <p:nvSpPr>
          <p:cNvPr id="39" name="TextBox 38"/>
          <p:cNvSpPr txBox="1"/>
          <p:nvPr/>
        </p:nvSpPr>
        <p:spPr>
          <a:xfrm>
            <a:off x="533400" y="34290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ESI Shorelines</a:t>
            </a:r>
            <a:endParaRPr lang="en-US" sz="1600" dirty="0"/>
          </a:p>
        </p:txBody>
      </p:sp>
      <p:sp>
        <p:nvSpPr>
          <p:cNvPr id="40" name="TextBox 39"/>
          <p:cNvSpPr txBox="1"/>
          <p:nvPr/>
        </p:nvSpPr>
        <p:spPr>
          <a:xfrm>
            <a:off x="533400" y="4343400"/>
            <a:ext cx="2667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Labels, Polygons, Lines </a:t>
            </a:r>
            <a:endParaRPr lang="en-US" sz="1600" dirty="0"/>
          </a:p>
        </p:txBody>
      </p:sp>
      <p:sp>
        <p:nvSpPr>
          <p:cNvPr id="41" name="TextBox 40"/>
          <p:cNvSpPr txBox="1"/>
          <p:nvPr/>
        </p:nvSpPr>
        <p:spPr>
          <a:xfrm>
            <a:off x="533400" y="5257800"/>
            <a:ext cx="2667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Parks, Hydrology, Preserves, etc.</a:t>
            </a:r>
            <a:endParaRPr lang="en-US" sz="1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20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allAtOnce"/>
      <p:bldP spid="26" grpId="0" build="allAtOnce"/>
      <p:bldP spid="32" grpId="0" build="allAtOnce"/>
      <p:bldP spid="36" grpId="0" build="allAtOnce"/>
      <p:bldP spid="37" grpId="0" build="allAtOnce"/>
      <p:bldP spid="38" grpId="0" build="allAtOnce"/>
      <p:bldP spid="39" grpId="0" build="allAtOnce"/>
      <p:bldP spid="40" grpId="0" build="allAtOnce"/>
      <p:bldP spid="41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609600"/>
            <a:ext cx="8229600" cy="762000"/>
          </a:xfrm>
        </p:spPr>
        <p:txBody>
          <a:bodyPr/>
          <a:lstStyle/>
          <a:p>
            <a:r>
              <a:rPr lang="en-US" sz="4000" dirty="0" smtClean="0"/>
              <a:t>What we are doing now.</a:t>
            </a:r>
            <a:endParaRPr lang="en-US" sz="4000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 l="65489" t="10641"/>
          <a:stretch>
            <a:fillRect/>
          </a:stretch>
        </p:blipFill>
        <p:spPr bwMode="auto">
          <a:xfrm>
            <a:off x="304800" y="1447800"/>
            <a:ext cx="4876800" cy="4479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/>
          <a:srcRect l="15952" t="13884" r="47805" b="25954"/>
          <a:stretch>
            <a:fillRect/>
          </a:stretch>
        </p:blipFill>
        <p:spPr bwMode="auto">
          <a:xfrm>
            <a:off x="1219200" y="1676400"/>
            <a:ext cx="5714999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Object 4"/>
          <p:cNvGraphicFramePr>
            <a:graphicFrameLocks noChangeAspect="1"/>
          </p:cNvGraphicFramePr>
          <p:nvPr/>
        </p:nvGraphicFramePr>
        <p:xfrm>
          <a:off x="4572000" y="1752600"/>
          <a:ext cx="3810000" cy="4762500"/>
        </p:xfrm>
        <a:graphic>
          <a:graphicData uri="http://schemas.openxmlformats.org/presentationml/2006/ole">
            <p:oleObj spid="_x0000_s1027" name="Acrobat Document" r:id="rId4" imgW="8228571" imgH="10285714" progId="AcroExch.Document.7">
              <p:embed/>
            </p:oleObj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print"/>
          <a:srcRect l="6122" t="28766" r="54082" b="6511"/>
          <a:stretch>
            <a:fillRect/>
          </a:stretch>
        </p:blipFill>
        <p:spPr bwMode="auto">
          <a:xfrm>
            <a:off x="3048000" y="2362200"/>
            <a:ext cx="59436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1319</TotalTime>
  <Words>210</Words>
  <Application>Microsoft Office PowerPoint</Application>
  <PresentationFormat>On-screen Show (4:3)</PresentationFormat>
  <Paragraphs>41</Paragraphs>
  <Slides>12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Flow</vt:lpstr>
      <vt:lpstr>Acrobat Document</vt:lpstr>
      <vt:lpstr>GeoPDF Integration</vt:lpstr>
      <vt:lpstr>Slide 2</vt:lpstr>
      <vt:lpstr>TGLO Oil Spill Toolkit  10 year anniversary</vt:lpstr>
      <vt:lpstr>Consolidate ESI &amp; Base Maps</vt:lpstr>
      <vt:lpstr>You control what layers to view.</vt:lpstr>
      <vt:lpstr>Make simple measurements.</vt:lpstr>
      <vt:lpstr>Sketch boom, delineate areas of operation and add descriptions.</vt:lpstr>
      <vt:lpstr>GeoPDF Implementation</vt:lpstr>
      <vt:lpstr>What we are doing now.</vt:lpstr>
      <vt:lpstr>Costs.</vt:lpstr>
      <vt:lpstr>Credits:</vt:lpstr>
      <vt:lpstr>Thank you!</vt:lpstr>
    </vt:vector>
  </TitlesOfParts>
  <Company>Texas General Land Office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GeoPDF Integration</dc:title>
  <dc:creator>rbarron</dc:creator>
  <cp:lastModifiedBy>rbarron</cp:lastModifiedBy>
  <cp:revision>57</cp:revision>
  <dcterms:created xsi:type="dcterms:W3CDTF">2012-04-24T12:04:22Z</dcterms:created>
  <dcterms:modified xsi:type="dcterms:W3CDTF">2012-04-26T18:51:32Z</dcterms:modified>
</cp:coreProperties>
</file>